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4"/>
  </p:notesMasterIdLst>
  <p:sldIdLst>
    <p:sldId id="270" r:id="rId2"/>
    <p:sldId id="286" r:id="rId3"/>
    <p:sldId id="292" r:id="rId4"/>
    <p:sldId id="293" r:id="rId5"/>
    <p:sldId id="294" r:id="rId6"/>
    <p:sldId id="295" r:id="rId7"/>
    <p:sldId id="296" r:id="rId8"/>
    <p:sldId id="297" r:id="rId9"/>
    <p:sldId id="298" r:id="rId10"/>
    <p:sldId id="303" r:id="rId11"/>
    <p:sldId id="304" r:id="rId12"/>
    <p:sldId id="305" r:id="rId13"/>
    <p:sldId id="306" r:id="rId14"/>
    <p:sldId id="307" r:id="rId15"/>
    <p:sldId id="308" r:id="rId16"/>
    <p:sldId id="309" r:id="rId17"/>
    <p:sldId id="280" r:id="rId18"/>
    <p:sldId id="288" r:id="rId19"/>
    <p:sldId id="289" r:id="rId20"/>
    <p:sldId id="281" r:id="rId21"/>
    <p:sldId id="282" r:id="rId22"/>
    <p:sldId id="290" r:id="rId23"/>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26" autoAdjust="0"/>
    <p:restoredTop sz="87537" autoAdjust="0"/>
  </p:normalViewPr>
  <p:slideViewPr>
    <p:cSldViewPr>
      <p:cViewPr varScale="1">
        <p:scale>
          <a:sx n="76" d="100"/>
          <a:sy n="76" d="100"/>
        </p:scale>
        <p:origin x="1518" y="90"/>
      </p:cViewPr>
      <p:guideLst>
        <p:guide orient="horz" pos="2160"/>
        <p:guide pos="2880"/>
      </p:guideLst>
    </p:cSldViewPr>
  </p:slideViewPr>
  <p:notesTextViewPr>
    <p:cViewPr>
      <p:scale>
        <a:sx n="1" d="1"/>
        <a:sy n="1" d="1"/>
      </p:scale>
      <p:origin x="0" y="0"/>
    </p:cViewPr>
  </p:notesTextViewPr>
  <p:notesViewPr>
    <p:cSldViewPr>
      <p:cViewPr varScale="1">
        <p:scale>
          <a:sx n="65" d="100"/>
          <a:sy n="65" d="100"/>
        </p:scale>
        <p:origin x="3222"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9DC014E5-597F-40E4-A1C5-43AC1CDC0560}" type="datetimeFigureOut">
              <a:rPr lang="en-US" smtClean="0"/>
              <a:t>1/23/2019</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0132C347-7A7F-4684-8D1E-4C759C973ABF}" type="slidenum">
              <a:rPr lang="en-US" smtClean="0"/>
              <a:t>‹#›</a:t>
            </a:fld>
            <a:endParaRPr lang="en-US"/>
          </a:p>
        </p:txBody>
      </p:sp>
    </p:spTree>
    <p:extLst>
      <p:ext uri="{BB962C8B-B14F-4D97-AF65-F5344CB8AC3E}">
        <p14:creationId xmlns:p14="http://schemas.microsoft.com/office/powerpoint/2010/main" val="4113940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smtClean="0"/>
          </a:p>
          <a:p>
            <a:endParaRPr lang="en-US" b="1" dirty="0"/>
          </a:p>
          <a:p>
            <a:endParaRPr lang="en-US" b="1" dirty="0" smtClean="0"/>
          </a:p>
          <a:p>
            <a:endParaRPr lang="en-US" dirty="0" smtClean="0"/>
          </a:p>
        </p:txBody>
      </p:sp>
      <p:sp>
        <p:nvSpPr>
          <p:cNvPr id="4" name="Slide Number Placeholder 3"/>
          <p:cNvSpPr>
            <a:spLocks noGrp="1"/>
          </p:cNvSpPr>
          <p:nvPr>
            <p:ph type="sldNum" sz="quarter" idx="10"/>
          </p:nvPr>
        </p:nvSpPr>
        <p:spPr/>
        <p:txBody>
          <a:bodyPr/>
          <a:lstStyle/>
          <a:p>
            <a:fld id="{0132C347-7A7F-4684-8D1E-4C759C973ABF}" type="slidenum">
              <a:rPr lang="en-US" smtClean="0"/>
              <a:t>1</a:t>
            </a:fld>
            <a:endParaRPr lang="en-US"/>
          </a:p>
        </p:txBody>
      </p:sp>
    </p:spTree>
    <p:extLst>
      <p:ext uri="{BB962C8B-B14F-4D97-AF65-F5344CB8AC3E}">
        <p14:creationId xmlns:p14="http://schemas.microsoft.com/office/powerpoint/2010/main" val="662928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4637" y="4224338"/>
            <a:ext cx="6629400" cy="5162508"/>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2</a:t>
            </a:fld>
            <a:endParaRPr lang="en-US"/>
          </a:p>
        </p:txBody>
      </p:sp>
    </p:spTree>
    <p:extLst>
      <p:ext uri="{BB962C8B-B14F-4D97-AF65-F5344CB8AC3E}">
        <p14:creationId xmlns:p14="http://schemas.microsoft.com/office/powerpoint/2010/main" val="3736190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799" y="4182909"/>
            <a:ext cx="6288016" cy="5342091"/>
          </a:xfrm>
        </p:spPr>
        <p:txBody>
          <a:bodyPr/>
          <a:lstStyle/>
          <a:p>
            <a:endParaRPr lang="en-US"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3</a:t>
            </a:fld>
            <a:endParaRPr lang="en-US" dirty="0"/>
          </a:p>
        </p:txBody>
      </p:sp>
    </p:spTree>
    <p:extLst>
      <p:ext uri="{BB962C8B-B14F-4D97-AF65-F5344CB8AC3E}">
        <p14:creationId xmlns:p14="http://schemas.microsoft.com/office/powerpoint/2010/main" val="704330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4</a:t>
            </a:fld>
            <a:endParaRPr lang="en-US"/>
          </a:p>
        </p:txBody>
      </p:sp>
    </p:spTree>
    <p:extLst>
      <p:ext uri="{BB962C8B-B14F-4D97-AF65-F5344CB8AC3E}">
        <p14:creationId xmlns:p14="http://schemas.microsoft.com/office/powerpoint/2010/main" val="510823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5</a:t>
            </a:fld>
            <a:endParaRPr lang="en-US"/>
          </a:p>
        </p:txBody>
      </p:sp>
    </p:spTree>
    <p:extLst>
      <p:ext uri="{BB962C8B-B14F-4D97-AF65-F5344CB8AC3E}">
        <p14:creationId xmlns:p14="http://schemas.microsoft.com/office/powerpoint/2010/main" val="21326366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829E764-CF62-4421-9EED-49AB3C7A66FC}" type="slidenum">
              <a:rPr lang="en-US" smtClean="0"/>
              <a:t>6</a:t>
            </a:fld>
            <a:endParaRPr lang="en-US"/>
          </a:p>
        </p:txBody>
      </p:sp>
    </p:spTree>
    <p:extLst>
      <p:ext uri="{BB962C8B-B14F-4D97-AF65-F5344CB8AC3E}">
        <p14:creationId xmlns:p14="http://schemas.microsoft.com/office/powerpoint/2010/main" val="70013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52401" y="4183380"/>
            <a:ext cx="6477000" cy="5035550"/>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7</a:t>
            </a:fld>
            <a:endParaRPr lang="en-US"/>
          </a:p>
        </p:txBody>
      </p:sp>
    </p:spTree>
    <p:extLst>
      <p:ext uri="{BB962C8B-B14F-4D97-AF65-F5344CB8AC3E}">
        <p14:creationId xmlns:p14="http://schemas.microsoft.com/office/powerpoint/2010/main" val="855095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59526"/>
            <a:ext cx="5858828" cy="4224814"/>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8</a:t>
            </a:fld>
            <a:endParaRPr lang="en-US"/>
          </a:p>
        </p:txBody>
      </p:sp>
    </p:spTree>
    <p:extLst>
      <p:ext uri="{BB962C8B-B14F-4D97-AF65-F5344CB8AC3E}">
        <p14:creationId xmlns:p14="http://schemas.microsoft.com/office/powerpoint/2010/main" val="2972909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458473"/>
            <a:ext cx="5935028" cy="4224814"/>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9</a:t>
            </a:fld>
            <a:endParaRPr lang="en-US"/>
          </a:p>
        </p:txBody>
      </p:sp>
    </p:spTree>
    <p:extLst>
      <p:ext uri="{BB962C8B-B14F-4D97-AF65-F5344CB8AC3E}">
        <p14:creationId xmlns:p14="http://schemas.microsoft.com/office/powerpoint/2010/main" val="1349046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10</a:t>
            </a:fld>
            <a:endParaRPr lang="en-US"/>
          </a:p>
        </p:txBody>
      </p:sp>
    </p:spTree>
    <p:extLst>
      <p:ext uri="{BB962C8B-B14F-4D97-AF65-F5344CB8AC3E}">
        <p14:creationId xmlns:p14="http://schemas.microsoft.com/office/powerpoint/2010/main" val="619764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262285"/>
            <a:ext cx="6064661" cy="4762172"/>
          </a:xfrm>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F4BCD0B3-81A4-47E2-9679-301900FC5255}" type="slidenum">
              <a:rPr lang="en-US" smtClean="0"/>
              <a:t>11</a:t>
            </a:fld>
            <a:endParaRPr lang="en-US"/>
          </a:p>
        </p:txBody>
      </p:sp>
    </p:spTree>
    <p:extLst>
      <p:ext uri="{BB962C8B-B14F-4D97-AF65-F5344CB8AC3E}">
        <p14:creationId xmlns:p14="http://schemas.microsoft.com/office/powerpoint/2010/main" val="2544226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12</a:t>
            </a:fld>
            <a:endParaRPr lang="en-US"/>
          </a:p>
        </p:txBody>
      </p:sp>
    </p:spTree>
    <p:extLst>
      <p:ext uri="{BB962C8B-B14F-4D97-AF65-F5344CB8AC3E}">
        <p14:creationId xmlns:p14="http://schemas.microsoft.com/office/powerpoint/2010/main" val="2422418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81000" y="4270936"/>
            <a:ext cx="6064661" cy="4828972"/>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13</a:t>
            </a:fld>
            <a:endParaRPr lang="en-US"/>
          </a:p>
        </p:txBody>
      </p:sp>
    </p:spTree>
    <p:extLst>
      <p:ext uri="{BB962C8B-B14F-4D97-AF65-F5344CB8AC3E}">
        <p14:creationId xmlns:p14="http://schemas.microsoft.com/office/powerpoint/2010/main" val="1477277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224339"/>
            <a:ext cx="6248400" cy="5070448"/>
          </a:xfrm>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14</a:t>
            </a:fld>
            <a:endParaRPr lang="en-US"/>
          </a:p>
        </p:txBody>
      </p:sp>
    </p:spTree>
    <p:extLst>
      <p:ext uri="{BB962C8B-B14F-4D97-AF65-F5344CB8AC3E}">
        <p14:creationId xmlns:p14="http://schemas.microsoft.com/office/powerpoint/2010/main" val="1251615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459526"/>
            <a:ext cx="5858828" cy="4224814"/>
          </a:xfrm>
        </p:spPr>
        <p:txBody>
          <a:bodyPr/>
          <a:lstStyle/>
          <a:p>
            <a:endParaRPr lang="en-US" b="1" dirty="0"/>
          </a:p>
        </p:txBody>
      </p:sp>
      <p:sp>
        <p:nvSpPr>
          <p:cNvPr id="4" name="Slide Number Placeholder 3"/>
          <p:cNvSpPr>
            <a:spLocks noGrp="1"/>
          </p:cNvSpPr>
          <p:nvPr>
            <p:ph type="sldNum" sz="quarter" idx="10"/>
          </p:nvPr>
        </p:nvSpPr>
        <p:spPr/>
        <p:txBody>
          <a:bodyPr/>
          <a:lstStyle/>
          <a:p>
            <a:fld id="{3829E764-CF62-4421-9EED-49AB3C7A66FC}" type="slidenum">
              <a:rPr lang="en-US" smtClean="0"/>
              <a:t>15</a:t>
            </a:fld>
            <a:endParaRPr lang="en-US"/>
          </a:p>
        </p:txBody>
      </p:sp>
    </p:spTree>
    <p:extLst>
      <p:ext uri="{BB962C8B-B14F-4D97-AF65-F5344CB8AC3E}">
        <p14:creationId xmlns:p14="http://schemas.microsoft.com/office/powerpoint/2010/main" val="2944955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829E764-CF62-4421-9EED-49AB3C7A66FC}" type="slidenum">
              <a:rPr lang="en-US" smtClean="0"/>
              <a:t>16</a:t>
            </a:fld>
            <a:endParaRPr lang="en-US"/>
          </a:p>
        </p:txBody>
      </p:sp>
    </p:spTree>
    <p:extLst>
      <p:ext uri="{BB962C8B-B14F-4D97-AF65-F5344CB8AC3E}">
        <p14:creationId xmlns:p14="http://schemas.microsoft.com/office/powerpoint/2010/main" val="21179922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2415" y="4459526"/>
            <a:ext cx="6076562" cy="4224814"/>
          </a:xfrm>
        </p:spPr>
        <p:txBody>
          <a:bodyPr/>
          <a:lstStyle/>
          <a:p>
            <a:endParaRPr lang="en-US"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17</a:t>
            </a:fld>
            <a:endParaRPr lang="en-US"/>
          </a:p>
        </p:txBody>
      </p:sp>
    </p:spTree>
    <p:extLst>
      <p:ext uri="{BB962C8B-B14F-4D97-AF65-F5344CB8AC3E}">
        <p14:creationId xmlns:p14="http://schemas.microsoft.com/office/powerpoint/2010/main" val="2233512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5666" y="4224815"/>
            <a:ext cx="6471144" cy="4692608"/>
          </a:xfrm>
        </p:spPr>
        <p:txBody>
          <a:bodyPr/>
          <a:lstStyle/>
          <a:p>
            <a:endParaRPr lang="en-US" dirty="0" smtClean="0"/>
          </a:p>
        </p:txBody>
      </p:sp>
      <p:sp>
        <p:nvSpPr>
          <p:cNvPr id="4" name="Slide Number Placeholder 3"/>
          <p:cNvSpPr>
            <a:spLocks noGrp="1"/>
          </p:cNvSpPr>
          <p:nvPr>
            <p:ph type="sldNum" sz="quarter" idx="10"/>
          </p:nvPr>
        </p:nvSpPr>
        <p:spPr/>
        <p:txBody>
          <a:bodyPr/>
          <a:lstStyle/>
          <a:p>
            <a:fld id="{3829E764-CF62-4421-9EED-49AB3C7A66FC}" type="slidenum">
              <a:rPr lang="en-US" smtClean="0"/>
              <a:t>18</a:t>
            </a:fld>
            <a:endParaRPr lang="en-US"/>
          </a:p>
        </p:txBody>
      </p:sp>
    </p:spTree>
    <p:extLst>
      <p:ext uri="{BB962C8B-B14F-4D97-AF65-F5344CB8AC3E}">
        <p14:creationId xmlns:p14="http://schemas.microsoft.com/office/powerpoint/2010/main" val="6396756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2415" y="4459526"/>
            <a:ext cx="6076562" cy="4224814"/>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19</a:t>
            </a:fld>
            <a:endParaRPr lang="en-US"/>
          </a:p>
        </p:txBody>
      </p:sp>
    </p:spTree>
    <p:extLst>
      <p:ext uri="{BB962C8B-B14F-4D97-AF65-F5344CB8AC3E}">
        <p14:creationId xmlns:p14="http://schemas.microsoft.com/office/powerpoint/2010/main" val="1879104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79437" y="4459525"/>
            <a:ext cx="5943600" cy="4654311"/>
          </a:xfrm>
        </p:spPr>
        <p:txBody>
          <a:bodyPr/>
          <a:lstStyle/>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20</a:t>
            </a:fld>
            <a:endParaRPr lang="en-US"/>
          </a:p>
        </p:txBody>
      </p:sp>
    </p:spTree>
    <p:extLst>
      <p:ext uri="{BB962C8B-B14F-4D97-AF65-F5344CB8AC3E}">
        <p14:creationId xmlns:p14="http://schemas.microsoft.com/office/powerpoint/2010/main" val="543798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3829E764-CF62-4421-9EED-49AB3C7A66FC}" type="slidenum">
              <a:rPr lang="en-US" smtClean="0"/>
              <a:t>21</a:t>
            </a:fld>
            <a:endParaRPr lang="en-US"/>
          </a:p>
        </p:txBody>
      </p:sp>
    </p:spTree>
    <p:extLst>
      <p:ext uri="{BB962C8B-B14F-4D97-AF65-F5344CB8AC3E}">
        <p14:creationId xmlns:p14="http://schemas.microsoft.com/office/powerpoint/2010/main" val="2811831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36749" y="4224339"/>
            <a:ext cx="6628977" cy="5153976"/>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22</a:t>
            </a:fld>
            <a:endParaRPr lang="en-US" dirty="0"/>
          </a:p>
        </p:txBody>
      </p:sp>
    </p:spTree>
    <p:extLst>
      <p:ext uri="{BB962C8B-B14F-4D97-AF65-F5344CB8AC3E}">
        <p14:creationId xmlns:p14="http://schemas.microsoft.com/office/powerpoint/2010/main" val="1777692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C8C8B1"/>
                </a:solidFill>
              </a:rPr>
              <a:pPr/>
              <a:t>1/23/2019</a:t>
            </a:fld>
            <a:endParaRPr lang="en-US">
              <a:solidFill>
                <a:srgbClr val="C8C8B1"/>
              </a:solidFill>
            </a:endParaRPr>
          </a:p>
        </p:txBody>
      </p:sp>
      <p:sp>
        <p:nvSpPr>
          <p:cNvPr id="5" name="Footer Placeholder 4"/>
          <p:cNvSpPr>
            <a:spLocks noGrp="1"/>
          </p:cNvSpPr>
          <p:nvPr>
            <p:ph type="ftr" sz="quarter" idx="11"/>
          </p:nvPr>
        </p:nvSpPr>
        <p:spPr/>
        <p:txBody>
          <a:bodyPr/>
          <a:lstStyle/>
          <a:p>
            <a:endParaRPr lang="en-US">
              <a:solidFill>
                <a:srgbClr val="C8C8B1"/>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C8C8B1"/>
                </a:solidFill>
              </a:rPr>
              <a:pPr/>
              <a:t>‹#›</a:t>
            </a:fld>
            <a:endParaRPr lang="en-US">
              <a:solidFill>
                <a:srgbClr val="C8C8B1"/>
              </a:solidFill>
            </a:endParaRPr>
          </a:p>
        </p:txBody>
      </p:sp>
    </p:spTree>
    <p:extLst>
      <p:ext uri="{BB962C8B-B14F-4D97-AF65-F5344CB8AC3E}">
        <p14:creationId xmlns:p14="http://schemas.microsoft.com/office/powerpoint/2010/main" val="551089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121131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164987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6" name="Footer Placeholder 5"/>
          <p:cNvSpPr>
            <a:spLocks noGrp="1"/>
          </p:cNvSpPr>
          <p:nvPr>
            <p:ph type="ftr" sz="quarter" idx="11"/>
          </p:nvPr>
        </p:nvSpPr>
        <p:spPr/>
        <p:txBody>
          <a:bodyPr/>
          <a:lstStyle/>
          <a:p>
            <a:endParaRPr lang="en-US">
              <a:solidFill>
                <a:srgbClr val="D1282E"/>
              </a:solidFill>
            </a:endParaRPr>
          </a:p>
        </p:txBody>
      </p:sp>
      <p:sp>
        <p:nvSpPr>
          <p:cNvPr id="7" name="Slide Number Placeholder 6"/>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528432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8" name="Footer Placeholder 7"/>
          <p:cNvSpPr>
            <a:spLocks noGrp="1"/>
          </p:cNvSpPr>
          <p:nvPr>
            <p:ph type="ftr" sz="quarter" idx="11"/>
          </p:nvPr>
        </p:nvSpPr>
        <p:spPr/>
        <p:txBody>
          <a:bodyPr/>
          <a:lstStyle/>
          <a:p>
            <a:endParaRPr lang="en-US">
              <a:solidFill>
                <a:srgbClr val="D1282E"/>
              </a:solidFill>
            </a:endParaRPr>
          </a:p>
        </p:txBody>
      </p:sp>
      <p:sp>
        <p:nvSpPr>
          <p:cNvPr id="9" name="Slide Number Placeholder 8"/>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446453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4" name="Footer Placeholder 3"/>
          <p:cNvSpPr>
            <a:spLocks noGrp="1"/>
          </p:cNvSpPr>
          <p:nvPr>
            <p:ph type="ftr" sz="quarter" idx="11"/>
          </p:nvPr>
        </p:nvSpPr>
        <p:spPr/>
        <p:txBody>
          <a:bodyPr/>
          <a:lstStyle/>
          <a:p>
            <a:endParaRPr lang="en-US">
              <a:solidFill>
                <a:srgbClr val="D1282E"/>
              </a:solidFill>
            </a:endParaRPr>
          </a:p>
        </p:txBody>
      </p:sp>
      <p:sp>
        <p:nvSpPr>
          <p:cNvPr id="5" name="Slide Number Placeholder 4"/>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409118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3" name="Footer Placeholder 2"/>
          <p:cNvSpPr>
            <a:spLocks noGrp="1"/>
          </p:cNvSpPr>
          <p:nvPr>
            <p:ph type="ftr" sz="quarter" idx="11"/>
          </p:nvPr>
        </p:nvSpPr>
        <p:spPr/>
        <p:txBody>
          <a:bodyPr/>
          <a:lstStyle/>
          <a:p>
            <a:endParaRPr lang="en-US">
              <a:solidFill>
                <a:srgbClr val="D1282E"/>
              </a:solidFill>
            </a:endParaRPr>
          </a:p>
        </p:txBody>
      </p:sp>
      <p:sp>
        <p:nvSpPr>
          <p:cNvPr id="4" name="Slide Number Placeholder 3"/>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66373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6" name="Footer Placeholder 5"/>
          <p:cNvSpPr>
            <a:spLocks noGrp="1"/>
          </p:cNvSpPr>
          <p:nvPr>
            <p:ph type="ftr" sz="quarter" idx="11"/>
          </p:nvPr>
        </p:nvSpPr>
        <p:spPr/>
        <p:txBody>
          <a:bodyPr/>
          <a:lstStyle/>
          <a:p>
            <a:endParaRPr lang="en-US">
              <a:solidFill>
                <a:srgbClr val="D1282E"/>
              </a:solidFill>
            </a:endParaRPr>
          </a:p>
        </p:txBody>
      </p:sp>
      <p:sp>
        <p:nvSpPr>
          <p:cNvPr id="7" name="Slide Number Placeholder 6"/>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082500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6" name="Footer Placeholder 5"/>
          <p:cNvSpPr>
            <a:spLocks noGrp="1"/>
          </p:cNvSpPr>
          <p:nvPr>
            <p:ph type="ftr" sz="quarter" idx="11"/>
          </p:nvPr>
        </p:nvSpPr>
        <p:spPr/>
        <p:txBody>
          <a:bodyPr/>
          <a:lstStyle/>
          <a:p>
            <a:endParaRPr lang="en-US">
              <a:solidFill>
                <a:srgbClr val="D1282E"/>
              </a:solidFill>
            </a:endParaRPr>
          </a:p>
        </p:txBody>
      </p:sp>
      <p:sp>
        <p:nvSpPr>
          <p:cNvPr id="7" name="Slide Number Placeholder 6"/>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461542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938007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00807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13979157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44283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1954148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3471072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11"/>
          </p:nvPr>
        </p:nvSpPr>
        <p:spPr/>
        <p:txBody>
          <a:bodyPr/>
          <a:lstStyle/>
          <a:p>
            <a:endParaRPr lang="en-US">
              <a:solidFill>
                <a:srgbClr val="D1282E"/>
              </a:solidFill>
            </a:endParaRPr>
          </a:p>
        </p:txBody>
      </p:sp>
      <p:sp>
        <p:nvSpPr>
          <p:cNvPr id="6" name="Slide Number Placeholder 5"/>
          <p:cNvSpPr>
            <a:spLocks noGrp="1"/>
          </p:cNvSpPr>
          <p:nvPr>
            <p:ph type="sldNum" sz="quarter" idx="12"/>
          </p:nvPr>
        </p:nvSpPr>
        <p:spPr/>
        <p:txBody>
          <a:body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945588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C9874AD-F8A7-42AA-8E57-809163586046}" type="datetimeFigureOut">
              <a:rPr lang="en-US" smtClean="0">
                <a:solidFill>
                  <a:srgbClr val="D1282E"/>
                </a:solidFill>
              </a:rPr>
              <a:pPr/>
              <a:t>1/23/2019</a:t>
            </a:fld>
            <a:endParaRPr lang="en-US">
              <a:solidFill>
                <a:srgbClr val="D1282E"/>
              </a:solidFill>
            </a:endParaRPr>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srgbClr val="D1282E"/>
              </a:solidFill>
            </a:endParaRP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3B6AFA93-33F7-4ACD-931F-29FE4BE04C33}" type="slidenum">
              <a:rPr lang="en-US" smtClean="0">
                <a:solidFill>
                  <a:srgbClr val="D1282E"/>
                </a:solidFill>
              </a:rPr>
              <a:pPr/>
              <a:t>‹#›</a:t>
            </a:fld>
            <a:endParaRPr lang="en-US">
              <a:solidFill>
                <a:srgbClr val="D1282E"/>
              </a:solidFill>
            </a:endParaRPr>
          </a:p>
        </p:txBody>
      </p:sp>
    </p:spTree>
    <p:extLst>
      <p:ext uri="{BB962C8B-B14F-4D97-AF65-F5344CB8AC3E}">
        <p14:creationId xmlns:p14="http://schemas.microsoft.com/office/powerpoint/2010/main" val="20696137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solidFill>
                  <a:schemeClr val="tx1"/>
                </a:solidFill>
              </a:rPr>
              <a:t>EDS/SOC 126</a:t>
            </a:r>
            <a:endParaRPr lang="en-US" sz="4800" dirty="0">
              <a:solidFill>
                <a:schemeClr val="tx1"/>
              </a:solidFill>
            </a:endParaRPr>
          </a:p>
        </p:txBody>
      </p:sp>
      <p:sp>
        <p:nvSpPr>
          <p:cNvPr id="3" name="Text Placeholder 2"/>
          <p:cNvSpPr>
            <a:spLocks noGrp="1"/>
          </p:cNvSpPr>
          <p:nvPr>
            <p:ph type="body" idx="1"/>
          </p:nvPr>
        </p:nvSpPr>
        <p:spPr>
          <a:xfrm>
            <a:off x="609598" y="4527448"/>
            <a:ext cx="6347715" cy="1187552"/>
          </a:xfrm>
        </p:spPr>
        <p:txBody>
          <a:bodyPr>
            <a:normAutofit/>
          </a:bodyPr>
          <a:lstStyle/>
          <a:p>
            <a:r>
              <a:rPr lang="en-US" sz="3200" b="1" dirty="0" smtClean="0">
                <a:solidFill>
                  <a:schemeClr val="tx1"/>
                </a:solidFill>
              </a:rPr>
              <a:t>Week 3, Wednesday</a:t>
            </a:r>
            <a:endParaRPr lang="en-US" sz="3200" b="1" dirty="0">
              <a:solidFill>
                <a:schemeClr val="tx1"/>
              </a:solidFill>
            </a:endParaRPr>
          </a:p>
        </p:txBody>
      </p:sp>
    </p:spTree>
    <p:extLst>
      <p:ext uri="{BB962C8B-B14F-4D97-AF65-F5344CB8AC3E}">
        <p14:creationId xmlns:p14="http://schemas.microsoft.com/office/powerpoint/2010/main" val="12508889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391046"/>
            <a:ext cx="8610600" cy="5257800"/>
          </a:xfrm>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2" name="Title 1"/>
          <p:cNvSpPr>
            <a:spLocks noGrp="1"/>
          </p:cNvSpPr>
          <p:nvPr>
            <p:ph type="title"/>
          </p:nvPr>
        </p:nvSpPr>
        <p:spPr>
          <a:xfrm>
            <a:off x="228600" y="304800"/>
            <a:ext cx="7901940" cy="837129"/>
          </a:xfrm>
        </p:spPr>
        <p:txBody>
          <a:bodyPr anchor="t">
            <a:noAutofit/>
          </a:bodyPr>
          <a:lstStyle/>
          <a:p>
            <a:pPr algn="ctr"/>
            <a:r>
              <a:rPr lang="en-US" sz="3200" b="1" dirty="0" smtClean="0">
                <a:solidFill>
                  <a:schemeClr val="tx1"/>
                </a:solidFill>
              </a:rPr>
              <a:t> </a:t>
            </a:r>
            <a:r>
              <a:rPr lang="en-US" sz="4000" b="1" dirty="0" smtClean="0">
                <a:solidFill>
                  <a:schemeClr val="tx1"/>
                </a:solidFill>
                <a:effectLst>
                  <a:outerShdw blurRad="38100" dist="38100" dir="2700000" algn="tl">
                    <a:srgbClr val="000000">
                      <a:alpha val="43137"/>
                    </a:srgbClr>
                  </a:outerShdw>
                </a:effectLst>
              </a:rPr>
              <a:t>Structure or Agency?</a:t>
            </a:r>
            <a:endParaRPr lang="en-US" sz="4000" dirty="0">
              <a:solidFill>
                <a:schemeClr val="tx1"/>
              </a:solidFill>
              <a:effectLst>
                <a:outerShdw blurRad="38100" dist="38100" dir="2700000" algn="tl">
                  <a:srgbClr val="000000">
                    <a:alpha val="43137"/>
                  </a:srgbClr>
                </a:outerShdw>
              </a:effectLst>
            </a:endParaRPr>
          </a:p>
        </p:txBody>
      </p:sp>
      <p:sp>
        <p:nvSpPr>
          <p:cNvPr id="8" name="TextBox 7"/>
          <p:cNvSpPr txBox="1"/>
          <p:nvPr/>
        </p:nvSpPr>
        <p:spPr>
          <a:xfrm>
            <a:off x="244929" y="1119576"/>
            <a:ext cx="2983230" cy="954107"/>
          </a:xfrm>
          <a:prstGeom prst="rect">
            <a:avLst/>
          </a:prstGeom>
          <a:noFill/>
        </p:spPr>
        <p:txBody>
          <a:bodyPr wrap="square" rtlCol="0">
            <a:spAutoFit/>
          </a:bodyPr>
          <a:lstStyle/>
          <a:p>
            <a:r>
              <a:rPr lang="en-US" sz="2800" b="1" dirty="0" smtClean="0"/>
              <a:t>Societal social structures</a:t>
            </a:r>
            <a:endParaRPr lang="en-US" sz="2800" b="1" dirty="0"/>
          </a:p>
        </p:txBody>
      </p:sp>
      <p:sp>
        <p:nvSpPr>
          <p:cNvPr id="12" name="TextBox 11"/>
          <p:cNvSpPr txBox="1"/>
          <p:nvPr/>
        </p:nvSpPr>
        <p:spPr>
          <a:xfrm>
            <a:off x="3810000" y="3810000"/>
            <a:ext cx="1676400" cy="769441"/>
          </a:xfrm>
          <a:prstGeom prst="rect">
            <a:avLst/>
          </a:prstGeom>
          <a:solidFill>
            <a:schemeClr val="accent1"/>
          </a:solidFill>
        </p:spPr>
        <p:txBody>
          <a:bodyPr wrap="square" rtlCol="0">
            <a:spAutoFit/>
          </a:bodyPr>
          <a:lstStyle/>
          <a:p>
            <a:pPr algn="ctr"/>
            <a:r>
              <a:rPr lang="en-US" sz="4400" b="1" dirty="0" smtClean="0"/>
              <a:t>LIFE</a:t>
            </a:r>
          </a:p>
        </p:txBody>
      </p:sp>
      <p:sp>
        <p:nvSpPr>
          <p:cNvPr id="16" name="Rectangular Callout 15"/>
          <p:cNvSpPr/>
          <p:nvPr/>
        </p:nvSpPr>
        <p:spPr>
          <a:xfrm>
            <a:off x="6324600" y="2311034"/>
            <a:ext cx="2057400" cy="3480166"/>
          </a:xfrm>
          <a:prstGeom prst="wedgeRectCallout">
            <a:avLst>
              <a:gd name="adj1" fmla="val -96450"/>
              <a:gd name="adj2" fmla="val -127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400800" y="2370187"/>
            <a:ext cx="2518410" cy="3139321"/>
          </a:xfrm>
          <a:prstGeom prst="rect">
            <a:avLst/>
          </a:prstGeom>
          <a:solidFill>
            <a:schemeClr val="accent1">
              <a:lumMod val="20000"/>
              <a:lumOff val="80000"/>
            </a:schemeClr>
          </a:solidFill>
        </p:spPr>
        <p:txBody>
          <a:bodyPr wrap="square" rtlCol="0">
            <a:spAutoFit/>
          </a:bodyPr>
          <a:lstStyle/>
          <a:p>
            <a:r>
              <a:rPr lang="en-US" sz="2200" b="1" dirty="0" smtClean="0"/>
              <a:t>Self </a:t>
            </a:r>
          </a:p>
          <a:p>
            <a:r>
              <a:rPr lang="en-US" sz="2200" b="1" dirty="0" smtClean="0"/>
              <a:t>Family</a:t>
            </a:r>
          </a:p>
          <a:p>
            <a:r>
              <a:rPr lang="en-US" sz="2200" b="1" dirty="0" smtClean="0"/>
              <a:t>Neighborhood</a:t>
            </a:r>
          </a:p>
          <a:p>
            <a:r>
              <a:rPr lang="en-US" sz="2200" b="1" dirty="0" smtClean="0"/>
              <a:t>Friends</a:t>
            </a:r>
          </a:p>
          <a:p>
            <a:r>
              <a:rPr lang="en-US" sz="2200" b="1" dirty="0" smtClean="0"/>
              <a:t>School</a:t>
            </a:r>
          </a:p>
          <a:p>
            <a:r>
              <a:rPr lang="en-US" sz="2200" b="1" dirty="0" smtClean="0"/>
              <a:t>Work</a:t>
            </a:r>
          </a:p>
          <a:p>
            <a:r>
              <a:rPr lang="en-US" sz="2200" b="1" dirty="0" smtClean="0"/>
              <a:t>Church</a:t>
            </a:r>
          </a:p>
          <a:p>
            <a:r>
              <a:rPr lang="en-US" sz="2200" b="1" dirty="0" smtClean="0"/>
              <a:t>Hobbies/interests</a:t>
            </a:r>
          </a:p>
          <a:p>
            <a:r>
              <a:rPr lang="en-US" sz="2200" b="1" dirty="0" smtClean="0"/>
              <a:t>Etc.</a:t>
            </a:r>
          </a:p>
        </p:txBody>
      </p:sp>
      <p:sp>
        <p:nvSpPr>
          <p:cNvPr id="18" name="TextBox 17"/>
          <p:cNvSpPr txBox="1"/>
          <p:nvPr/>
        </p:nvSpPr>
        <p:spPr>
          <a:xfrm>
            <a:off x="6036276" y="1166963"/>
            <a:ext cx="2094264" cy="954107"/>
          </a:xfrm>
          <a:prstGeom prst="rect">
            <a:avLst/>
          </a:prstGeom>
          <a:noFill/>
        </p:spPr>
        <p:txBody>
          <a:bodyPr wrap="square" rtlCol="0">
            <a:spAutoFit/>
          </a:bodyPr>
          <a:lstStyle/>
          <a:p>
            <a:pPr algn="r"/>
            <a:r>
              <a:rPr lang="en-US" sz="2800" b="1" dirty="0" smtClean="0"/>
              <a:t>Individual</a:t>
            </a:r>
          </a:p>
          <a:p>
            <a:pPr algn="r"/>
            <a:r>
              <a:rPr lang="en-US" sz="2800" b="1" dirty="0" smtClean="0"/>
              <a:t>Agency</a:t>
            </a:r>
          </a:p>
        </p:txBody>
      </p:sp>
      <p:sp>
        <p:nvSpPr>
          <p:cNvPr id="19" name="Rectangular Callout 18"/>
          <p:cNvSpPr/>
          <p:nvPr/>
        </p:nvSpPr>
        <p:spPr>
          <a:xfrm>
            <a:off x="176486" y="1989362"/>
            <a:ext cx="2566714" cy="4659484"/>
          </a:xfrm>
          <a:prstGeom prst="wedgeRectCallout">
            <a:avLst>
              <a:gd name="adj1" fmla="val 95690"/>
              <a:gd name="adj2" fmla="val -61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smtClean="0">
                <a:solidFill>
                  <a:schemeClr val="tx1"/>
                </a:solidFill>
              </a:rPr>
              <a:t>“regular patterns of interaction, often in forms of social organization. </a:t>
            </a:r>
          </a:p>
          <a:p>
            <a:r>
              <a:rPr lang="en-US" sz="2000" b="1" dirty="0" smtClean="0">
                <a:solidFill>
                  <a:schemeClr val="tx1"/>
                </a:solidFill>
              </a:rPr>
              <a:t>The key building blocks are groups – ‘collections of people who interact on the basis of shared expectations regarding one another’s behavior’” </a:t>
            </a:r>
          </a:p>
          <a:p>
            <a:r>
              <a:rPr lang="en-US" sz="2000" b="1" dirty="0" smtClean="0">
                <a:solidFill>
                  <a:schemeClr val="tx1"/>
                </a:solidFill>
              </a:rPr>
              <a:t>(</a:t>
            </a:r>
            <a:r>
              <a:rPr lang="en-US" sz="2000" b="1" dirty="0" err="1" smtClean="0">
                <a:solidFill>
                  <a:schemeClr val="tx1"/>
                </a:solidFill>
              </a:rPr>
              <a:t>Lareau</a:t>
            </a:r>
            <a:r>
              <a:rPr lang="en-US" sz="2000" b="1" dirty="0" smtClean="0">
                <a:solidFill>
                  <a:schemeClr val="tx1"/>
                </a:solidFill>
              </a:rPr>
              <a:t>, pg. 14)</a:t>
            </a:r>
            <a:endParaRPr lang="en-US" sz="2000" b="1" dirty="0">
              <a:solidFill>
                <a:schemeClr val="tx1"/>
              </a:solidFill>
            </a:endParaRPr>
          </a:p>
        </p:txBody>
      </p:sp>
    </p:spTree>
    <p:extLst>
      <p:ext uri="{BB962C8B-B14F-4D97-AF65-F5344CB8AC3E}">
        <p14:creationId xmlns:p14="http://schemas.microsoft.com/office/powerpoint/2010/main" val="2678817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848600" cy="1143000"/>
          </a:xfrm>
        </p:spPr>
        <p:txBody>
          <a:bodyPr>
            <a:normAutofit fontScale="90000"/>
          </a:bodyPr>
          <a:lstStyle/>
          <a:p>
            <a:r>
              <a:rPr lang="en-US" sz="3200" b="1" dirty="0" smtClean="0">
                <a:solidFill>
                  <a:schemeClr val="tx1"/>
                </a:solidFill>
              </a:rPr>
              <a:t>Functionalist Theory on the Role of Education in Society: Ralph Turner reading</a:t>
            </a:r>
            <a:endParaRPr lang="en-US" sz="3200" b="1" dirty="0">
              <a:solidFill>
                <a:schemeClr val="tx1"/>
              </a:solidFill>
            </a:endParaRPr>
          </a:p>
        </p:txBody>
      </p:sp>
      <p:sp>
        <p:nvSpPr>
          <p:cNvPr id="3" name="Content Placeholder 2"/>
          <p:cNvSpPr>
            <a:spLocks noGrp="1"/>
          </p:cNvSpPr>
          <p:nvPr>
            <p:ph idx="1"/>
          </p:nvPr>
        </p:nvSpPr>
        <p:spPr>
          <a:xfrm>
            <a:off x="304800" y="1600200"/>
            <a:ext cx="7848600" cy="4953000"/>
          </a:xfrm>
        </p:spPr>
        <p:txBody>
          <a:bodyPr>
            <a:normAutofit lnSpcReduction="10000"/>
          </a:bodyPr>
          <a:lstStyle/>
          <a:p>
            <a:r>
              <a:rPr lang="en-US" sz="2400" dirty="0" smtClean="0"/>
              <a:t>Any society with a formal class system has dominant cultural norms (attitudes, beliefs, values that guide behavior) about accepted modes of upward mobility</a:t>
            </a:r>
          </a:p>
          <a:p>
            <a:endParaRPr lang="en-US" sz="2400" dirty="0" smtClean="0"/>
          </a:p>
          <a:p>
            <a:r>
              <a:rPr lang="en-US" sz="2400" dirty="0" smtClean="0"/>
              <a:t>Education has an important role in society – promoting and perpetuating dominant cultural norms about accepted modes of upward mobility</a:t>
            </a:r>
          </a:p>
          <a:p>
            <a:pPr marL="114300" indent="0">
              <a:buNone/>
            </a:pPr>
            <a:endParaRPr lang="en-US" sz="2400" dirty="0" smtClean="0"/>
          </a:p>
          <a:p>
            <a:r>
              <a:rPr lang="en-US" sz="2400" dirty="0" smtClean="0"/>
              <a:t>Presents a framework for understanding the accepted modes of upward mobility in the U.S. - </a:t>
            </a:r>
            <a:r>
              <a:rPr lang="en-US" sz="2400" b="1" dirty="0" smtClean="0"/>
              <a:t>contest mobility</a:t>
            </a:r>
            <a:r>
              <a:rPr lang="en-US" sz="2400" dirty="0" smtClean="0"/>
              <a:t>. (YOU DON’T NEED TO KNOW sponsored mobility)</a:t>
            </a:r>
          </a:p>
          <a:p>
            <a:pPr marL="114300" indent="0">
              <a:buNone/>
            </a:pPr>
            <a:endParaRPr lang="en-US" dirty="0" smtClean="0"/>
          </a:p>
        </p:txBody>
      </p:sp>
    </p:spTree>
    <p:extLst>
      <p:ext uri="{BB962C8B-B14F-4D97-AF65-F5344CB8AC3E}">
        <p14:creationId xmlns:p14="http://schemas.microsoft.com/office/powerpoint/2010/main" val="3539803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7848600" cy="1143000"/>
          </a:xfrm>
        </p:spPr>
        <p:txBody>
          <a:bodyPr>
            <a:normAutofit fontScale="90000"/>
          </a:bodyPr>
          <a:lstStyle/>
          <a:p>
            <a:r>
              <a:rPr lang="en-US" sz="3200" b="1" dirty="0" smtClean="0">
                <a:solidFill>
                  <a:schemeClr val="tx1"/>
                </a:solidFill>
              </a:rPr>
              <a:t>Functionalist Theory on the Role of Education in Society: Ralph Turner reading</a:t>
            </a:r>
            <a:endParaRPr lang="en-US" sz="3200" b="1" dirty="0">
              <a:solidFill>
                <a:schemeClr val="tx1"/>
              </a:solidFill>
            </a:endParaRPr>
          </a:p>
        </p:txBody>
      </p:sp>
      <p:sp>
        <p:nvSpPr>
          <p:cNvPr id="3" name="Content Placeholder 2"/>
          <p:cNvSpPr>
            <a:spLocks noGrp="1"/>
          </p:cNvSpPr>
          <p:nvPr>
            <p:ph idx="1"/>
          </p:nvPr>
        </p:nvSpPr>
        <p:spPr>
          <a:xfrm>
            <a:off x="304800" y="1905000"/>
            <a:ext cx="7772400" cy="4648200"/>
          </a:xfrm>
        </p:spPr>
        <p:txBody>
          <a:bodyPr>
            <a:normAutofit/>
          </a:bodyPr>
          <a:lstStyle/>
          <a:p>
            <a:r>
              <a:rPr lang="en-US" sz="2400" dirty="0" smtClean="0"/>
              <a:t>Shows how societal norms about upward mobility affect people’s thinking, judgments and decisions about their lives.</a:t>
            </a:r>
          </a:p>
          <a:p>
            <a:endParaRPr lang="en-US" sz="2400" dirty="0"/>
          </a:p>
          <a:p>
            <a:r>
              <a:rPr lang="en-US" sz="2400" dirty="0" smtClean="0"/>
              <a:t>Societal norms are powerful; they can exert social control over people (accepted ways to move up the economic ladder) </a:t>
            </a:r>
          </a:p>
          <a:p>
            <a:endParaRPr lang="en-US" sz="2400" dirty="0"/>
          </a:p>
        </p:txBody>
      </p:sp>
    </p:spTree>
    <p:extLst>
      <p:ext uri="{BB962C8B-B14F-4D97-AF65-F5344CB8AC3E}">
        <p14:creationId xmlns:p14="http://schemas.microsoft.com/office/powerpoint/2010/main" val="1530540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48600" cy="868362"/>
          </a:xfrm>
        </p:spPr>
        <p:txBody>
          <a:bodyPr>
            <a:normAutofit fontScale="90000"/>
          </a:bodyPr>
          <a:lstStyle/>
          <a:p>
            <a:r>
              <a:rPr lang="en-US" sz="3200" b="1" dirty="0" smtClean="0">
                <a:solidFill>
                  <a:schemeClr val="tx1"/>
                </a:solidFill>
              </a:rPr>
              <a:t>Functionalist Theory on the Role of Education in Society: Ralph Turner reading</a:t>
            </a:r>
            <a:endParaRPr lang="en-US" sz="3200" b="1" dirty="0">
              <a:solidFill>
                <a:schemeClr val="tx1"/>
              </a:solidFill>
            </a:endParaRPr>
          </a:p>
        </p:txBody>
      </p:sp>
      <p:sp>
        <p:nvSpPr>
          <p:cNvPr id="3" name="Content Placeholder 2"/>
          <p:cNvSpPr>
            <a:spLocks noGrp="1"/>
          </p:cNvSpPr>
          <p:nvPr>
            <p:ph idx="1"/>
          </p:nvPr>
        </p:nvSpPr>
        <p:spPr>
          <a:xfrm>
            <a:off x="304800" y="1417638"/>
            <a:ext cx="7848600" cy="5287962"/>
          </a:xfrm>
        </p:spPr>
        <p:txBody>
          <a:bodyPr>
            <a:normAutofit/>
          </a:bodyPr>
          <a:lstStyle/>
          <a:p>
            <a:pPr marL="3175" indent="0">
              <a:buNone/>
            </a:pPr>
            <a:r>
              <a:rPr lang="en-US" sz="2400" b="1" u="sng" dirty="0" smtClean="0"/>
              <a:t>Contest mobility (United States) </a:t>
            </a:r>
            <a:r>
              <a:rPr lang="en-US" sz="2400" dirty="0" smtClean="0"/>
              <a:t>– a system in which upward mobility is similar to an open contest</a:t>
            </a:r>
          </a:p>
          <a:p>
            <a:pPr marL="114300" indent="0">
              <a:buNone/>
            </a:pPr>
            <a:endParaRPr lang="en-US" sz="2400" dirty="0" smtClean="0"/>
          </a:p>
          <a:p>
            <a:r>
              <a:rPr lang="en-US" sz="2400" dirty="0" smtClean="0"/>
              <a:t>The contest is similar to a sporting event in that only a few highly coveted prizes  are available</a:t>
            </a:r>
          </a:p>
          <a:p>
            <a:endParaRPr lang="en-US" sz="2400" dirty="0" smtClean="0"/>
          </a:p>
          <a:p>
            <a:r>
              <a:rPr lang="en-US" sz="2400" dirty="0" smtClean="0"/>
              <a:t>Symbols of elite status are the prizes (money, material objects, recognition/fame, credentials)</a:t>
            </a:r>
          </a:p>
          <a:p>
            <a:pPr marL="114300" indent="0">
              <a:buNone/>
            </a:pPr>
            <a:endParaRPr lang="en-US" sz="2400" dirty="0" smtClean="0"/>
          </a:p>
          <a:p>
            <a:r>
              <a:rPr lang="en-US" sz="2400" dirty="0" smtClean="0"/>
              <a:t>Anyone can participate in the contest and anyone can win the  prizes through their own motivation, effort and perseverance.</a:t>
            </a:r>
          </a:p>
          <a:p>
            <a:endParaRPr lang="en-US" dirty="0"/>
          </a:p>
        </p:txBody>
      </p:sp>
    </p:spTree>
    <p:extLst>
      <p:ext uri="{BB962C8B-B14F-4D97-AF65-F5344CB8AC3E}">
        <p14:creationId xmlns:p14="http://schemas.microsoft.com/office/powerpoint/2010/main" val="34911628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48600" cy="1143000"/>
          </a:xfrm>
        </p:spPr>
        <p:txBody>
          <a:bodyPr>
            <a:normAutofit/>
          </a:bodyPr>
          <a:lstStyle/>
          <a:p>
            <a:r>
              <a:rPr lang="en-US" sz="3200" b="1" dirty="0" smtClean="0">
                <a:solidFill>
                  <a:schemeClr val="tx1"/>
                </a:solidFill>
              </a:rPr>
              <a:t>Ralph Turner reading</a:t>
            </a:r>
            <a:endParaRPr lang="en-US" sz="3200" b="1" dirty="0">
              <a:solidFill>
                <a:schemeClr val="tx1"/>
              </a:solidFill>
            </a:endParaRPr>
          </a:p>
        </p:txBody>
      </p:sp>
      <p:sp>
        <p:nvSpPr>
          <p:cNvPr id="3" name="Content Placeholder 2"/>
          <p:cNvSpPr>
            <a:spLocks noGrp="1"/>
          </p:cNvSpPr>
          <p:nvPr>
            <p:ph idx="1"/>
          </p:nvPr>
        </p:nvSpPr>
        <p:spPr>
          <a:xfrm>
            <a:off x="228600" y="1143000"/>
            <a:ext cx="7848600" cy="5486400"/>
          </a:xfrm>
        </p:spPr>
        <p:txBody>
          <a:bodyPr>
            <a:noAutofit/>
          </a:bodyPr>
          <a:lstStyle/>
          <a:p>
            <a:pPr marL="114300" indent="0">
              <a:buNone/>
            </a:pPr>
            <a:r>
              <a:rPr lang="en-US" sz="2400" b="1" u="sng" dirty="0" smtClean="0"/>
              <a:t>Contest mobility </a:t>
            </a:r>
            <a:endParaRPr lang="en-US" sz="2400" dirty="0" smtClean="0"/>
          </a:p>
          <a:p>
            <a:r>
              <a:rPr lang="en-US" sz="2400" dirty="0" smtClean="0"/>
              <a:t>The contest is always fair if all players compete on a level playing field. Individual effort is the key</a:t>
            </a:r>
          </a:p>
          <a:p>
            <a:endParaRPr lang="en-US" sz="2400" dirty="0"/>
          </a:p>
          <a:p>
            <a:r>
              <a:rPr lang="en-US" sz="2400" dirty="0" smtClean="0"/>
              <a:t>“the contest norm means that victory by a person of moderate intelligence accomplished through the use of common sense, craft, enterprise, daring, and successful risk-taking is more appreciated than victory by the most intelligent, or the best educated” (Turner, pg. 857)</a:t>
            </a:r>
          </a:p>
          <a:p>
            <a:endParaRPr lang="en-US" sz="2400" dirty="0" smtClean="0"/>
          </a:p>
          <a:p>
            <a:r>
              <a:rPr lang="en-US" sz="2400" dirty="0" smtClean="0"/>
              <a:t>The contest is more of a marathon than a sprint, which gives individuals time to earn elite status</a:t>
            </a:r>
            <a:endParaRPr lang="en-US" sz="2400" dirty="0"/>
          </a:p>
        </p:txBody>
      </p:sp>
    </p:spTree>
    <p:extLst>
      <p:ext uri="{BB962C8B-B14F-4D97-AF65-F5344CB8AC3E}">
        <p14:creationId xmlns:p14="http://schemas.microsoft.com/office/powerpoint/2010/main" val="40212218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814" y="152400"/>
            <a:ext cx="7848600" cy="914400"/>
          </a:xfrm>
        </p:spPr>
        <p:txBody>
          <a:bodyPr>
            <a:normAutofit/>
          </a:bodyPr>
          <a:lstStyle/>
          <a:p>
            <a:r>
              <a:rPr lang="en-US" sz="3200" b="1" dirty="0" smtClean="0">
                <a:solidFill>
                  <a:schemeClr val="tx1"/>
                </a:solidFill>
              </a:rPr>
              <a:t>Ralph Turner reading</a:t>
            </a:r>
            <a:endParaRPr lang="en-US" sz="3200" b="1" dirty="0">
              <a:solidFill>
                <a:schemeClr val="tx1"/>
              </a:solidFill>
            </a:endParaRPr>
          </a:p>
        </p:txBody>
      </p:sp>
      <p:sp>
        <p:nvSpPr>
          <p:cNvPr id="3" name="Content Placeholder 2"/>
          <p:cNvSpPr>
            <a:spLocks noGrp="1"/>
          </p:cNvSpPr>
          <p:nvPr>
            <p:ph idx="1"/>
          </p:nvPr>
        </p:nvSpPr>
        <p:spPr>
          <a:xfrm>
            <a:off x="228600" y="914400"/>
            <a:ext cx="8153400" cy="5715000"/>
          </a:xfrm>
        </p:spPr>
        <p:txBody>
          <a:bodyPr>
            <a:noAutofit/>
          </a:bodyPr>
          <a:lstStyle/>
          <a:p>
            <a:pPr marL="3175" indent="0">
              <a:buNone/>
            </a:pPr>
            <a:r>
              <a:rPr lang="en-US" sz="2400" b="1" u="sng" dirty="0" smtClean="0"/>
              <a:t>Contest mobility </a:t>
            </a:r>
            <a:endParaRPr lang="en-US" sz="2400" dirty="0"/>
          </a:p>
          <a:p>
            <a:r>
              <a:rPr lang="en-US" sz="2400" dirty="0" smtClean="0"/>
              <a:t>Any society needs to create and sustain loyalty among people</a:t>
            </a:r>
            <a:endParaRPr lang="en-US" sz="2400" dirty="0"/>
          </a:p>
          <a:p>
            <a:pPr marL="114300" indent="0">
              <a:buNone/>
            </a:pPr>
            <a:endParaRPr lang="en-US" sz="1200" dirty="0"/>
          </a:p>
          <a:p>
            <a:r>
              <a:rPr lang="en-US" sz="2400" dirty="0" smtClean="0"/>
              <a:t>Societal norms play an important role in controlling resistance </a:t>
            </a:r>
          </a:p>
          <a:p>
            <a:pPr marL="114300" indent="0">
              <a:buNone/>
            </a:pPr>
            <a:endParaRPr lang="en-US" sz="1200" dirty="0" smtClean="0"/>
          </a:p>
          <a:p>
            <a:r>
              <a:rPr lang="en-US" sz="2400" dirty="0" smtClean="0"/>
              <a:t>Loyalty established through societal norms about – futuristic  orientation, individual ambition, and general sense of fellowship with the elite.</a:t>
            </a:r>
          </a:p>
          <a:p>
            <a:endParaRPr lang="en-US" sz="1200" dirty="0" smtClean="0"/>
          </a:p>
          <a:p>
            <a:r>
              <a:rPr lang="en-US" sz="2400" dirty="0" smtClean="0"/>
              <a:t>Cultural norms around individual ambition mean that individuals who have not internalized the norm are likely deviant</a:t>
            </a:r>
          </a:p>
        </p:txBody>
      </p:sp>
    </p:spTree>
    <p:extLst>
      <p:ext uri="{BB962C8B-B14F-4D97-AF65-F5344CB8AC3E}">
        <p14:creationId xmlns:p14="http://schemas.microsoft.com/office/powerpoint/2010/main" val="41021557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48600" cy="1143000"/>
          </a:xfrm>
        </p:spPr>
        <p:txBody>
          <a:bodyPr>
            <a:normAutofit/>
          </a:bodyPr>
          <a:lstStyle/>
          <a:p>
            <a:r>
              <a:rPr lang="en-US" sz="3200" b="1" dirty="0" smtClean="0">
                <a:solidFill>
                  <a:schemeClr val="tx1"/>
                </a:solidFill>
              </a:rPr>
              <a:t>Ralph Turner reading</a:t>
            </a:r>
            <a:endParaRPr lang="en-US" sz="3200" b="1" dirty="0">
              <a:solidFill>
                <a:schemeClr val="tx1"/>
              </a:solidFill>
            </a:endParaRPr>
          </a:p>
        </p:txBody>
      </p:sp>
      <p:sp>
        <p:nvSpPr>
          <p:cNvPr id="3" name="Content Placeholder 2"/>
          <p:cNvSpPr>
            <a:spLocks noGrp="1"/>
          </p:cNvSpPr>
          <p:nvPr>
            <p:ph idx="1"/>
          </p:nvPr>
        </p:nvSpPr>
        <p:spPr>
          <a:xfrm>
            <a:off x="228600" y="1066800"/>
            <a:ext cx="8153400" cy="5562600"/>
          </a:xfrm>
        </p:spPr>
        <p:txBody>
          <a:bodyPr>
            <a:noAutofit/>
          </a:bodyPr>
          <a:lstStyle/>
          <a:p>
            <a:pPr marL="3175" indent="0">
              <a:buNone/>
            </a:pPr>
            <a:r>
              <a:rPr lang="en-US" sz="2400" b="1" u="sng" dirty="0" smtClean="0"/>
              <a:t>Contest mobility </a:t>
            </a:r>
            <a:endParaRPr lang="en-US" sz="2400" dirty="0" smtClean="0"/>
          </a:p>
          <a:p>
            <a:r>
              <a:rPr lang="en-US" sz="2400" dirty="0" smtClean="0"/>
              <a:t>Societal norms of contest mobility appear in education. Education in the U.S. is framed as an opportunity equally available to everyone</a:t>
            </a:r>
          </a:p>
          <a:p>
            <a:endParaRPr lang="en-US" sz="2400" dirty="0"/>
          </a:p>
          <a:p>
            <a:r>
              <a:rPr lang="en-US" sz="2400" dirty="0" smtClean="0"/>
              <a:t>Yet, educational success depends on students’ motivation and effort</a:t>
            </a:r>
          </a:p>
          <a:p>
            <a:pPr marL="114300" indent="0">
              <a:buNone/>
            </a:pPr>
            <a:endParaRPr lang="en-US" sz="2400" dirty="0"/>
          </a:p>
          <a:p>
            <a:r>
              <a:rPr lang="en-US" sz="2400" dirty="0" smtClean="0"/>
              <a:t>The purpose of education is to ensure that students internalize the values and skills necessary to compete for elite status as long as possible. Education is not concerned with guaranteeing that everyone achieves elite status.</a:t>
            </a:r>
          </a:p>
        </p:txBody>
      </p:sp>
    </p:spTree>
    <p:extLst>
      <p:ext uri="{BB962C8B-B14F-4D97-AF65-F5344CB8AC3E}">
        <p14:creationId xmlns:p14="http://schemas.microsoft.com/office/powerpoint/2010/main" val="4038075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848600" cy="1143000"/>
          </a:xfrm>
        </p:spPr>
        <p:txBody>
          <a:bodyPr>
            <a:normAutofit/>
          </a:bodyPr>
          <a:lstStyle/>
          <a:p>
            <a:r>
              <a:rPr lang="en-US" sz="3200" b="1" dirty="0" smtClean="0">
                <a:solidFill>
                  <a:schemeClr val="tx1"/>
                </a:solidFill>
              </a:rPr>
              <a:t>Ralph Turner reading</a:t>
            </a:r>
            <a:endParaRPr lang="en-US" sz="3200" b="1" dirty="0">
              <a:solidFill>
                <a:schemeClr val="tx1"/>
              </a:solidFill>
            </a:endParaRPr>
          </a:p>
        </p:txBody>
      </p:sp>
      <p:sp>
        <p:nvSpPr>
          <p:cNvPr id="3" name="Content Placeholder 2"/>
          <p:cNvSpPr>
            <a:spLocks noGrp="1"/>
          </p:cNvSpPr>
          <p:nvPr>
            <p:ph idx="1"/>
          </p:nvPr>
        </p:nvSpPr>
        <p:spPr>
          <a:xfrm>
            <a:off x="228600" y="1143000"/>
            <a:ext cx="8077200" cy="5715000"/>
          </a:xfrm>
        </p:spPr>
        <p:txBody>
          <a:bodyPr>
            <a:noAutofit/>
          </a:bodyPr>
          <a:lstStyle/>
          <a:p>
            <a:pPr marL="3175" indent="0">
              <a:buNone/>
            </a:pPr>
            <a:r>
              <a:rPr lang="en-US" sz="2400" b="1" u="sng" dirty="0" smtClean="0"/>
              <a:t>Contest mobility </a:t>
            </a:r>
          </a:p>
          <a:p>
            <a:pPr marL="3175" indent="0">
              <a:buNone/>
            </a:pPr>
            <a:endParaRPr lang="en-US" sz="2400" dirty="0" smtClean="0"/>
          </a:p>
          <a:p>
            <a:pPr marL="0" indent="0">
              <a:buNone/>
            </a:pPr>
            <a:r>
              <a:rPr lang="en-US" sz="2400" dirty="0" smtClean="0"/>
              <a:t>Potentially negative effects of upward mobility on working class, low-income groups – Inner tension, strain, stress experienced:</a:t>
            </a:r>
          </a:p>
          <a:p>
            <a:pPr marL="800100" lvl="1" indent="-390525"/>
            <a:r>
              <a:rPr lang="en-US" sz="2400" dirty="0" smtClean="0"/>
              <a:t>when you realize that your peers come from easier circumstances</a:t>
            </a:r>
          </a:p>
          <a:p>
            <a:pPr marL="800100" lvl="1" indent="-390525"/>
            <a:r>
              <a:rPr lang="en-US" sz="2400" dirty="0" smtClean="0"/>
              <a:t>as upward mobility changes your personal life (leave neighborhood friends behind for friends in your new status) </a:t>
            </a:r>
          </a:p>
          <a:p>
            <a:pPr marL="800100" lvl="1" indent="-390525"/>
            <a:r>
              <a:rPr lang="en-US" sz="2400" dirty="0" smtClean="0"/>
              <a:t>as you realize your values or attitudes are changing because you’ve moved into a new status, such as middle class</a:t>
            </a:r>
          </a:p>
        </p:txBody>
      </p:sp>
    </p:spTree>
    <p:extLst>
      <p:ext uri="{BB962C8B-B14F-4D97-AF65-F5344CB8AC3E}">
        <p14:creationId xmlns:p14="http://schemas.microsoft.com/office/powerpoint/2010/main" val="2011014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Grp="1" noChangeArrowheads="1"/>
          </p:cNvSpPr>
          <p:nvPr>
            <p:ph type="title"/>
          </p:nvPr>
        </p:nvSpPr>
        <p:spPr>
          <a:xfrm>
            <a:off x="457200" y="152400"/>
            <a:ext cx="7620000" cy="914400"/>
          </a:xfrm>
        </p:spPr>
        <p:txBody>
          <a:bodyPr>
            <a:normAutofit fontScale="90000"/>
          </a:bodyPr>
          <a:lstStyle/>
          <a:p>
            <a:pPr algn="ctr"/>
            <a:r>
              <a:rPr lang="en-US" sz="3600" b="1" dirty="0" smtClean="0">
                <a:solidFill>
                  <a:schemeClr val="tx1"/>
                </a:solidFill>
              </a:rPr>
              <a:t>Summary of Ralph Turner</a:t>
            </a:r>
            <a:r>
              <a:rPr lang="en-US" sz="3600" dirty="0" smtClean="0">
                <a:solidFill>
                  <a:schemeClr val="tx1"/>
                </a:solidFill>
              </a:rPr>
              <a:t>: </a:t>
            </a:r>
            <a:br>
              <a:rPr lang="en-US" sz="3600" dirty="0" smtClean="0">
                <a:solidFill>
                  <a:schemeClr val="tx1"/>
                </a:solidFill>
              </a:rPr>
            </a:br>
            <a:r>
              <a:rPr lang="en-US" sz="3600" b="1" dirty="0">
                <a:solidFill>
                  <a:schemeClr val="tx1"/>
                </a:solidFill>
              </a:rPr>
              <a:t>Contest Mobility in the United States</a:t>
            </a:r>
          </a:p>
        </p:txBody>
      </p:sp>
      <p:sp>
        <p:nvSpPr>
          <p:cNvPr id="7173" name="Rectangle 5"/>
          <p:cNvSpPr>
            <a:spLocks noGrp="1" noChangeArrowheads="1"/>
          </p:cNvSpPr>
          <p:nvPr>
            <p:ph type="body" sz="half" idx="1"/>
          </p:nvPr>
        </p:nvSpPr>
        <p:spPr>
          <a:xfrm>
            <a:off x="228600" y="1600200"/>
            <a:ext cx="8001000" cy="5257800"/>
          </a:xfrm>
        </p:spPr>
        <p:txBody>
          <a:bodyPr>
            <a:normAutofit/>
          </a:bodyPr>
          <a:lstStyle/>
          <a:p>
            <a:r>
              <a:rPr lang="en-US" sz="2400" dirty="0" smtClean="0">
                <a:solidFill>
                  <a:schemeClr val="tx1"/>
                </a:solidFill>
              </a:rPr>
              <a:t>Open </a:t>
            </a:r>
            <a:r>
              <a:rPr lang="en-US" sz="2400" dirty="0">
                <a:solidFill>
                  <a:schemeClr val="tx1"/>
                </a:solidFill>
              </a:rPr>
              <a:t>contest for prize of elite status</a:t>
            </a:r>
          </a:p>
          <a:p>
            <a:r>
              <a:rPr lang="en-US" sz="2400" dirty="0">
                <a:solidFill>
                  <a:schemeClr val="tx1"/>
                </a:solidFill>
              </a:rPr>
              <a:t>Contest </a:t>
            </a:r>
            <a:r>
              <a:rPr lang="en-US" sz="2400" dirty="0" smtClean="0">
                <a:solidFill>
                  <a:schemeClr val="tx1"/>
                </a:solidFill>
              </a:rPr>
              <a:t>is fair </a:t>
            </a:r>
            <a:r>
              <a:rPr lang="en-US" sz="2400" dirty="0">
                <a:solidFill>
                  <a:schemeClr val="tx1"/>
                </a:solidFill>
              </a:rPr>
              <a:t>and anyone can </a:t>
            </a:r>
            <a:r>
              <a:rPr lang="en-US" sz="2400" dirty="0" smtClean="0">
                <a:solidFill>
                  <a:schemeClr val="tx1"/>
                </a:solidFill>
              </a:rPr>
              <a:t>compete</a:t>
            </a:r>
          </a:p>
          <a:p>
            <a:r>
              <a:rPr lang="en-US" sz="2400" dirty="0" smtClean="0">
                <a:solidFill>
                  <a:schemeClr val="tx1"/>
                </a:solidFill>
              </a:rPr>
              <a:t>School is an opportunity to compete in a fair race</a:t>
            </a:r>
            <a:endParaRPr lang="en-US" sz="2400" dirty="0">
              <a:solidFill>
                <a:schemeClr val="tx1"/>
              </a:solidFill>
            </a:endParaRPr>
          </a:p>
          <a:p>
            <a:r>
              <a:rPr lang="en-US" sz="2400" dirty="0">
                <a:solidFill>
                  <a:schemeClr val="tx1"/>
                </a:solidFill>
              </a:rPr>
              <a:t>Individual effort </a:t>
            </a:r>
            <a:r>
              <a:rPr lang="en-US" sz="2400" dirty="0" smtClean="0">
                <a:solidFill>
                  <a:schemeClr val="tx1"/>
                </a:solidFill>
              </a:rPr>
              <a:t>can matter more in school and in life than ability/intelligence</a:t>
            </a:r>
            <a:endParaRPr lang="en-US" sz="2400" dirty="0">
              <a:solidFill>
                <a:schemeClr val="tx1"/>
              </a:solidFill>
            </a:endParaRPr>
          </a:p>
          <a:p>
            <a:r>
              <a:rPr lang="en-US" sz="2400" dirty="0">
                <a:solidFill>
                  <a:schemeClr val="tx1"/>
                </a:solidFill>
              </a:rPr>
              <a:t>Society establishes criteria for elite </a:t>
            </a:r>
            <a:r>
              <a:rPr lang="en-US" sz="2400" dirty="0" smtClean="0">
                <a:solidFill>
                  <a:schemeClr val="tx1"/>
                </a:solidFill>
              </a:rPr>
              <a:t>status (materialism, credentials, recognition)</a:t>
            </a:r>
          </a:p>
          <a:p>
            <a:r>
              <a:rPr lang="en-US" sz="2400" dirty="0" smtClean="0">
                <a:solidFill>
                  <a:schemeClr val="tx1"/>
                </a:solidFill>
              </a:rPr>
              <a:t>Societal norms around the future, </a:t>
            </a:r>
            <a:r>
              <a:rPr lang="en-US" sz="2400" dirty="0" smtClean="0">
                <a:solidFill>
                  <a:schemeClr val="tx1"/>
                </a:solidFill>
              </a:rPr>
              <a:t>ambition, </a:t>
            </a:r>
            <a:r>
              <a:rPr lang="en-US" sz="2400" dirty="0" smtClean="0">
                <a:solidFill>
                  <a:schemeClr val="tx1"/>
                </a:solidFill>
              </a:rPr>
              <a:t>and fellowship with elites create loyalty among economically disadvantaged groups so they believe upward mobility is possible</a:t>
            </a:r>
            <a:endParaRPr lang="en-US" sz="2400" dirty="0">
              <a:solidFill>
                <a:schemeClr val="tx1"/>
              </a:solidFill>
            </a:endParaRPr>
          </a:p>
        </p:txBody>
      </p:sp>
    </p:spTree>
    <p:extLst>
      <p:ext uri="{BB962C8B-B14F-4D97-AF65-F5344CB8AC3E}">
        <p14:creationId xmlns:p14="http://schemas.microsoft.com/office/powerpoint/2010/main" val="3403872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1000" cy="1325562"/>
          </a:xfrm>
        </p:spPr>
        <p:txBody>
          <a:bodyPr>
            <a:normAutofit fontScale="90000"/>
          </a:bodyPr>
          <a:lstStyle/>
          <a:p>
            <a:r>
              <a:rPr lang="en-US" sz="3200" b="1" dirty="0" smtClean="0">
                <a:solidFill>
                  <a:schemeClr val="tx1"/>
                </a:solidFill>
              </a:rPr>
              <a:t>Functionalist </a:t>
            </a:r>
            <a:r>
              <a:rPr lang="en-US" sz="3200" b="1" dirty="0">
                <a:solidFill>
                  <a:schemeClr val="tx1"/>
                </a:solidFill>
              </a:rPr>
              <a:t>Theory on the Role of Education in Society: </a:t>
            </a:r>
            <a:r>
              <a:rPr lang="en-US" sz="3200" b="1" dirty="0" smtClean="0">
                <a:solidFill>
                  <a:schemeClr val="tx1"/>
                </a:solidFill>
              </a:rPr>
              <a:t>Talcott Parsons reading</a:t>
            </a:r>
            <a:endParaRPr lang="en-US" sz="3200" dirty="0">
              <a:solidFill>
                <a:schemeClr val="tx1"/>
              </a:solidFill>
            </a:endParaRPr>
          </a:p>
        </p:txBody>
      </p:sp>
      <p:sp>
        <p:nvSpPr>
          <p:cNvPr id="3" name="Content Placeholder 2"/>
          <p:cNvSpPr>
            <a:spLocks noGrp="1"/>
          </p:cNvSpPr>
          <p:nvPr>
            <p:ph idx="1"/>
          </p:nvPr>
        </p:nvSpPr>
        <p:spPr>
          <a:xfrm>
            <a:off x="228600" y="1524000"/>
            <a:ext cx="8229600" cy="5181600"/>
          </a:xfrm>
        </p:spPr>
        <p:txBody>
          <a:bodyPr>
            <a:normAutofit lnSpcReduction="10000"/>
          </a:bodyPr>
          <a:lstStyle/>
          <a:p>
            <a:pPr marL="239713" indent="-239713"/>
            <a:r>
              <a:rPr lang="en-US" sz="2400" dirty="0" smtClean="0"/>
              <a:t>A society with an open class system needs a workforce with a range of skills and knowledge, needs a stratified workforce.</a:t>
            </a:r>
          </a:p>
          <a:p>
            <a:pPr marL="239713" indent="-239713"/>
            <a:endParaRPr lang="en-US" sz="2400" dirty="0" smtClean="0"/>
          </a:p>
          <a:p>
            <a:pPr marL="239713" indent="-239713"/>
            <a:r>
              <a:rPr lang="en-US" sz="2400" dirty="0" smtClean="0"/>
              <a:t>Schools must function to: 1) prepare children to fill adult roles in the workforce, and 2) internalize in children the belief that individual ability and effort determine performance in school and in life.</a:t>
            </a:r>
          </a:p>
          <a:p>
            <a:pPr marL="239713" indent="-239713"/>
            <a:endParaRPr lang="en-US" sz="2400" dirty="0"/>
          </a:p>
          <a:p>
            <a:pPr marL="239713" indent="-239713"/>
            <a:r>
              <a:rPr lang="en-US" sz="2400" dirty="0" smtClean="0"/>
              <a:t>There is a correlation between the economic background of the family and the ability of the child. It follows that children from high income families will have high ability and vice versa for low-income children.</a:t>
            </a:r>
          </a:p>
        </p:txBody>
      </p:sp>
    </p:spTree>
    <p:extLst>
      <p:ext uri="{BB962C8B-B14F-4D97-AF65-F5344CB8AC3E}">
        <p14:creationId xmlns:p14="http://schemas.microsoft.com/office/powerpoint/2010/main" val="3322491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077200" cy="1320800"/>
          </a:xfrm>
        </p:spPr>
        <p:txBody>
          <a:bodyPr>
            <a:normAutofit fontScale="90000"/>
          </a:bodyPr>
          <a:lstStyle/>
          <a:p>
            <a:r>
              <a:rPr lang="en-US" sz="3200" b="1" dirty="0">
                <a:solidFill>
                  <a:srgbClr val="37302A"/>
                </a:solidFill>
              </a:rPr>
              <a:t>Functionalist Theory on the Role of Education in Society: Talcott Parsons reading</a:t>
            </a:r>
            <a:endParaRPr lang="en-US" dirty="0"/>
          </a:p>
        </p:txBody>
      </p:sp>
      <p:sp>
        <p:nvSpPr>
          <p:cNvPr id="3" name="Content Placeholder 2"/>
          <p:cNvSpPr>
            <a:spLocks noGrp="1"/>
          </p:cNvSpPr>
          <p:nvPr>
            <p:ph idx="1"/>
          </p:nvPr>
        </p:nvSpPr>
        <p:spPr>
          <a:xfrm>
            <a:off x="228600" y="1549400"/>
            <a:ext cx="8077200" cy="4927600"/>
          </a:xfrm>
        </p:spPr>
        <p:txBody>
          <a:bodyPr>
            <a:normAutofit/>
          </a:bodyPr>
          <a:lstStyle/>
          <a:p>
            <a:pPr marL="239713" indent="-239713"/>
            <a:r>
              <a:rPr lang="en-US" sz="2400" dirty="0" smtClean="0"/>
              <a:t>If economic stratification in society is necessary, how do schools persuade students to believe that upward mobility is possible through individual effort? </a:t>
            </a:r>
          </a:p>
          <a:p>
            <a:pPr marL="239713" indent="-239713"/>
            <a:endParaRPr lang="en-US" sz="2400" dirty="0" smtClean="0"/>
          </a:p>
          <a:p>
            <a:pPr marL="239713" indent="-239713"/>
            <a:r>
              <a:rPr lang="en-US" sz="2400" dirty="0" smtClean="0"/>
              <a:t>Through socialization that occurs in the </a:t>
            </a:r>
            <a:r>
              <a:rPr lang="en-US" sz="2400" dirty="0"/>
              <a:t>social context of the </a:t>
            </a:r>
            <a:r>
              <a:rPr lang="en-US" sz="2400" dirty="0" smtClean="0"/>
              <a:t>classroom. </a:t>
            </a:r>
            <a:endParaRPr lang="en-US" sz="2400" dirty="0"/>
          </a:p>
          <a:p>
            <a:pPr marL="0" indent="0">
              <a:buNone/>
            </a:pPr>
            <a:endParaRPr lang="en-US" sz="2400" dirty="0"/>
          </a:p>
          <a:p>
            <a:pPr marL="239713" indent="-239713"/>
            <a:r>
              <a:rPr lang="en-US" sz="2400" dirty="0"/>
              <a:t>Socialization - A process through which people learn to how to think and behave and interpret </a:t>
            </a:r>
            <a:r>
              <a:rPr lang="en-US" sz="2400" dirty="0" smtClean="0"/>
              <a:t>situations. </a:t>
            </a:r>
            <a:r>
              <a:rPr lang="en-US" sz="2400" dirty="0"/>
              <a:t>It’s the process of learning social norms in specific situations and contexts (school, work, family, etc.) </a:t>
            </a:r>
          </a:p>
          <a:p>
            <a:endParaRPr lang="en-US" dirty="0"/>
          </a:p>
        </p:txBody>
      </p:sp>
    </p:spTree>
    <p:extLst>
      <p:ext uri="{BB962C8B-B14F-4D97-AF65-F5344CB8AC3E}">
        <p14:creationId xmlns:p14="http://schemas.microsoft.com/office/powerpoint/2010/main" val="16165032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001000" cy="1066800"/>
          </a:xfrm>
        </p:spPr>
        <p:txBody>
          <a:bodyPr>
            <a:normAutofit/>
          </a:bodyPr>
          <a:lstStyle/>
          <a:p>
            <a:r>
              <a:rPr lang="en-US" sz="3200" b="1" dirty="0" smtClean="0">
                <a:solidFill>
                  <a:schemeClr val="tx1"/>
                </a:solidFill>
              </a:rPr>
              <a:t>Talcott </a:t>
            </a:r>
            <a:r>
              <a:rPr lang="en-US" sz="3200" b="1" dirty="0">
                <a:solidFill>
                  <a:schemeClr val="tx1"/>
                </a:solidFill>
              </a:rPr>
              <a:t>Parsons reading</a:t>
            </a:r>
            <a:endParaRPr lang="en-US" sz="3200" dirty="0">
              <a:solidFill>
                <a:schemeClr val="tx1"/>
              </a:solidFill>
            </a:endParaRPr>
          </a:p>
        </p:txBody>
      </p:sp>
      <p:sp>
        <p:nvSpPr>
          <p:cNvPr id="3" name="Content Placeholder 2"/>
          <p:cNvSpPr>
            <a:spLocks noGrp="1"/>
          </p:cNvSpPr>
          <p:nvPr>
            <p:ph idx="1"/>
          </p:nvPr>
        </p:nvSpPr>
        <p:spPr>
          <a:xfrm>
            <a:off x="304800" y="914400"/>
            <a:ext cx="7924800" cy="5791200"/>
          </a:xfrm>
        </p:spPr>
        <p:txBody>
          <a:bodyPr>
            <a:normAutofit lnSpcReduction="10000"/>
          </a:bodyPr>
          <a:lstStyle/>
          <a:p>
            <a:pPr marL="239713" indent="-239713"/>
            <a:r>
              <a:rPr lang="en-US" sz="2400" dirty="0"/>
              <a:t>Socialization in </a:t>
            </a:r>
            <a:r>
              <a:rPr lang="en-US" sz="2400" dirty="0" smtClean="0"/>
              <a:t>elementary classrooms: </a:t>
            </a:r>
            <a:r>
              <a:rPr lang="en-US" sz="2400" dirty="0"/>
              <a:t>1) teaches children to commit to the values of society and 2) motivates children to aspire to certain positions in society</a:t>
            </a:r>
            <a:r>
              <a:rPr lang="en-US" sz="2400" dirty="0" smtClean="0"/>
              <a:t>.</a:t>
            </a:r>
          </a:p>
          <a:p>
            <a:pPr marL="0" indent="0">
              <a:buNone/>
            </a:pPr>
            <a:endParaRPr lang="en-US" sz="2400" dirty="0"/>
          </a:p>
          <a:p>
            <a:pPr marL="239713" indent="-239713"/>
            <a:r>
              <a:rPr lang="en-US" sz="2400" dirty="0" smtClean="0"/>
              <a:t>Children are socialized through a system </a:t>
            </a:r>
            <a:r>
              <a:rPr lang="en-US" sz="2400" dirty="0"/>
              <a:t>of rewards </a:t>
            </a:r>
            <a:r>
              <a:rPr lang="en-US" sz="2400" dirty="0" smtClean="0"/>
              <a:t>for their achievement (e.g</a:t>
            </a:r>
            <a:r>
              <a:rPr lang="en-US" sz="2400" dirty="0"/>
              <a:t>., grades, praise, special treatment</a:t>
            </a:r>
            <a:r>
              <a:rPr lang="en-US" sz="2400" dirty="0" smtClean="0"/>
              <a:t>).</a:t>
            </a:r>
          </a:p>
          <a:p>
            <a:pPr marL="0" indent="0">
              <a:buNone/>
            </a:pPr>
            <a:endParaRPr lang="en-US" sz="2400" dirty="0" smtClean="0"/>
          </a:p>
          <a:p>
            <a:pPr marL="239713" indent="-239713"/>
            <a:r>
              <a:rPr lang="en-US" sz="2400" dirty="0" smtClean="0"/>
              <a:t>Children learn to identify with the teacher and to want to please the teacher. They are motivated by rewards from the teacher. </a:t>
            </a:r>
          </a:p>
          <a:p>
            <a:pPr marL="0" indent="0">
              <a:buNone/>
            </a:pPr>
            <a:endParaRPr lang="en-US" sz="2400" dirty="0" smtClean="0"/>
          </a:p>
          <a:p>
            <a:pPr marL="239713" indent="-239713"/>
            <a:r>
              <a:rPr lang="en-US" sz="2400" dirty="0" smtClean="0"/>
              <a:t>School achievement is “a basis of selection for future status in society” (pg. 302)</a:t>
            </a:r>
          </a:p>
          <a:p>
            <a:pPr marL="0" indent="0">
              <a:buNone/>
            </a:pPr>
            <a:endParaRPr lang="en-US" sz="2400" dirty="0" smtClean="0"/>
          </a:p>
          <a:p>
            <a:endParaRPr lang="en-US" dirty="0"/>
          </a:p>
        </p:txBody>
      </p:sp>
    </p:spTree>
    <p:extLst>
      <p:ext uri="{BB962C8B-B14F-4D97-AF65-F5344CB8AC3E}">
        <p14:creationId xmlns:p14="http://schemas.microsoft.com/office/powerpoint/2010/main" val="8416920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708571" cy="1447800"/>
          </a:xfrm>
        </p:spPr>
        <p:txBody>
          <a:bodyPr>
            <a:normAutofit/>
          </a:bodyPr>
          <a:lstStyle/>
          <a:p>
            <a:r>
              <a:rPr lang="en-US" sz="3000" b="1" dirty="0">
                <a:solidFill>
                  <a:schemeClr val="tx1"/>
                </a:solidFill>
              </a:rPr>
              <a:t>Functionalist Theory on the Role of Education in Society: Talcott </a:t>
            </a:r>
            <a:r>
              <a:rPr lang="en-US" sz="3000" b="1" dirty="0" smtClean="0">
                <a:solidFill>
                  <a:schemeClr val="tx1"/>
                </a:solidFill>
              </a:rPr>
              <a:t>Parsons reading</a:t>
            </a:r>
            <a:endParaRPr lang="en-US" sz="3000" dirty="0">
              <a:solidFill>
                <a:schemeClr val="tx1"/>
              </a:solidFill>
            </a:endParaRPr>
          </a:p>
        </p:txBody>
      </p:sp>
      <p:sp>
        <p:nvSpPr>
          <p:cNvPr id="3" name="Content Placeholder 2"/>
          <p:cNvSpPr>
            <a:spLocks noGrp="1"/>
          </p:cNvSpPr>
          <p:nvPr>
            <p:ph idx="1"/>
          </p:nvPr>
        </p:nvSpPr>
        <p:spPr>
          <a:xfrm>
            <a:off x="304800" y="1524000"/>
            <a:ext cx="7924800" cy="5181600"/>
          </a:xfrm>
        </p:spPr>
        <p:txBody>
          <a:bodyPr>
            <a:normAutofit fontScale="92500" lnSpcReduction="20000"/>
          </a:bodyPr>
          <a:lstStyle/>
          <a:p>
            <a:r>
              <a:rPr lang="en-US" sz="2600" dirty="0" smtClean="0"/>
              <a:t>Components </a:t>
            </a:r>
            <a:r>
              <a:rPr lang="en-US" sz="2600" dirty="0"/>
              <a:t>of achievement reflect types of performance: 1) cognitive – skills, information, knowledge, and 2) moral – character, citizenship, deportment, work habits.</a:t>
            </a:r>
          </a:p>
          <a:p>
            <a:endParaRPr lang="en-US" sz="2600" dirty="0" smtClean="0"/>
          </a:p>
          <a:p>
            <a:r>
              <a:rPr lang="en-US" sz="2600" dirty="0"/>
              <a:t>T</a:t>
            </a:r>
            <a:r>
              <a:rPr lang="en-US" sz="2600" dirty="0" smtClean="0"/>
              <a:t>eachers</a:t>
            </a:r>
            <a:r>
              <a:rPr lang="en-US" sz="2600" dirty="0"/>
              <a:t>’ reward systems </a:t>
            </a:r>
            <a:r>
              <a:rPr lang="en-US" sz="2600" dirty="0" smtClean="0"/>
              <a:t>can </a:t>
            </a:r>
            <a:r>
              <a:rPr lang="en-US" sz="2600" dirty="0"/>
              <a:t>blur the boundaries between cognitive and moral aspects of </a:t>
            </a:r>
            <a:r>
              <a:rPr lang="en-US" sz="2600" dirty="0" smtClean="0"/>
              <a:t>achievement (e.g., “good” student or “bright” student is also well-behaved).</a:t>
            </a:r>
          </a:p>
          <a:p>
            <a:endParaRPr lang="en-US" sz="2600" dirty="0"/>
          </a:p>
          <a:p>
            <a:r>
              <a:rPr lang="en-US" sz="2600" dirty="0" smtClean="0"/>
              <a:t>Teacher is not a substitute parent; not obligated to ignore the differences between the high and low achievers; responsible for performance and not emotional needs. </a:t>
            </a:r>
          </a:p>
          <a:p>
            <a:endParaRPr lang="en-US" sz="2400" dirty="0" smtClean="0"/>
          </a:p>
          <a:p>
            <a:endParaRPr lang="en-US" dirty="0"/>
          </a:p>
        </p:txBody>
      </p:sp>
    </p:spTree>
    <p:extLst>
      <p:ext uri="{BB962C8B-B14F-4D97-AF65-F5344CB8AC3E}">
        <p14:creationId xmlns:p14="http://schemas.microsoft.com/office/powerpoint/2010/main" val="27006846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401762"/>
          </a:xfrm>
        </p:spPr>
        <p:txBody>
          <a:bodyPr>
            <a:normAutofit/>
          </a:bodyPr>
          <a:lstStyle/>
          <a:p>
            <a:r>
              <a:rPr lang="en-US" sz="3600" b="1" dirty="0" smtClean="0">
                <a:solidFill>
                  <a:srgbClr val="37302A"/>
                </a:solidFill>
              </a:rPr>
              <a:t>Talcott </a:t>
            </a:r>
            <a:r>
              <a:rPr lang="en-US" sz="3600" b="1" dirty="0">
                <a:solidFill>
                  <a:srgbClr val="37302A"/>
                </a:solidFill>
              </a:rPr>
              <a:t>Parsons reading</a:t>
            </a:r>
            <a:endParaRPr lang="en-US" dirty="0"/>
          </a:p>
        </p:txBody>
      </p:sp>
      <p:sp>
        <p:nvSpPr>
          <p:cNvPr id="3" name="Content Placeholder 2"/>
          <p:cNvSpPr>
            <a:spLocks noGrp="1"/>
          </p:cNvSpPr>
          <p:nvPr>
            <p:ph idx="1"/>
          </p:nvPr>
        </p:nvSpPr>
        <p:spPr>
          <a:xfrm>
            <a:off x="304800" y="1371600"/>
            <a:ext cx="7772400" cy="5257800"/>
          </a:xfrm>
        </p:spPr>
        <p:txBody>
          <a:bodyPr>
            <a:normAutofit lnSpcReduction="10000"/>
          </a:bodyPr>
          <a:lstStyle/>
          <a:p>
            <a:pPr marL="457200" lvl="0" indent="-457200">
              <a:buClr>
                <a:schemeClr val="accent2"/>
              </a:buClr>
            </a:pPr>
            <a:r>
              <a:rPr lang="en-US" sz="2400" dirty="0" smtClean="0">
                <a:solidFill>
                  <a:schemeClr val="tx1"/>
                </a:solidFill>
              </a:rPr>
              <a:t>The reward system in education is fair as long as people continue to believe that differences in ability and achievement should be rewarded differently</a:t>
            </a:r>
          </a:p>
          <a:p>
            <a:pPr marL="457200" lvl="0" indent="-457200">
              <a:buClr>
                <a:srgbClr val="9E8E5C"/>
              </a:buClr>
            </a:pPr>
            <a:endParaRPr lang="en-US" sz="2400" dirty="0">
              <a:solidFill>
                <a:schemeClr val="tx1"/>
              </a:solidFill>
            </a:endParaRPr>
          </a:p>
          <a:p>
            <a:pPr marL="457200" indent="-457200">
              <a:buClr>
                <a:schemeClr val="accent2"/>
              </a:buClr>
            </a:pPr>
            <a:r>
              <a:rPr lang="en-US" sz="2400" dirty="0">
                <a:solidFill>
                  <a:schemeClr val="tx1"/>
                </a:solidFill>
              </a:rPr>
              <a:t>The reward </a:t>
            </a:r>
            <a:r>
              <a:rPr lang="en-US" sz="2400" dirty="0" smtClean="0">
                <a:solidFill>
                  <a:schemeClr val="tx1"/>
                </a:solidFill>
              </a:rPr>
              <a:t>system </a:t>
            </a:r>
            <a:r>
              <a:rPr lang="en-US" sz="2400" dirty="0">
                <a:solidFill>
                  <a:schemeClr val="tx1"/>
                </a:solidFill>
              </a:rPr>
              <a:t>is fair as long as all students have access to the opportunity to compete for those </a:t>
            </a:r>
            <a:r>
              <a:rPr lang="en-US" sz="2400" dirty="0" smtClean="0">
                <a:solidFill>
                  <a:schemeClr val="tx1"/>
                </a:solidFill>
              </a:rPr>
              <a:t>rewards</a:t>
            </a:r>
          </a:p>
          <a:p>
            <a:pPr marL="457200" indent="-457200">
              <a:buClr>
                <a:srgbClr val="9E8E5C"/>
              </a:buClr>
            </a:pPr>
            <a:endParaRPr lang="en-US" sz="2400" dirty="0">
              <a:solidFill>
                <a:schemeClr val="tx1"/>
              </a:solidFill>
            </a:endParaRPr>
          </a:p>
          <a:p>
            <a:pPr marL="457200" indent="-457200"/>
            <a:r>
              <a:rPr lang="en-US" sz="2400" dirty="0">
                <a:solidFill>
                  <a:schemeClr val="tx1"/>
                </a:solidFill>
              </a:rPr>
              <a:t>S</a:t>
            </a:r>
            <a:r>
              <a:rPr lang="en-US" sz="2400" dirty="0" smtClean="0">
                <a:solidFill>
                  <a:schemeClr val="tx1"/>
                </a:solidFill>
              </a:rPr>
              <a:t>imilar </a:t>
            </a:r>
            <a:r>
              <a:rPr lang="en-US" sz="2400" dirty="0">
                <a:solidFill>
                  <a:schemeClr val="tx1"/>
                </a:solidFill>
              </a:rPr>
              <a:t>to Turner, Parsons states low-status and high-ability students are “cross pressured” as they try to be successful</a:t>
            </a:r>
            <a:r>
              <a:rPr lang="en-US" sz="2400" dirty="0" smtClean="0">
                <a:solidFill>
                  <a:schemeClr val="tx1"/>
                </a:solidFill>
              </a:rPr>
              <a:t>. These students experience internal conflict.</a:t>
            </a:r>
            <a:endParaRPr lang="en-US" sz="2400" dirty="0">
              <a:solidFill>
                <a:schemeClr val="tx1"/>
              </a:solidFill>
            </a:endParaRPr>
          </a:p>
          <a:p>
            <a:pPr lvl="0">
              <a:buClr>
                <a:srgbClr val="9E8E5C"/>
              </a:buClr>
            </a:pPr>
            <a:endParaRPr lang="en-US" dirty="0">
              <a:solidFill>
                <a:prstClr val="black"/>
              </a:solidFill>
            </a:endParaRPr>
          </a:p>
        </p:txBody>
      </p:sp>
    </p:spTree>
    <p:extLst>
      <p:ext uri="{BB962C8B-B14F-4D97-AF65-F5344CB8AC3E}">
        <p14:creationId xmlns:p14="http://schemas.microsoft.com/office/powerpoint/2010/main" val="11788421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696200" cy="1143000"/>
          </a:xfrm>
        </p:spPr>
        <p:txBody>
          <a:bodyPr>
            <a:normAutofit/>
          </a:bodyPr>
          <a:lstStyle/>
          <a:p>
            <a:r>
              <a:rPr lang="en-US" sz="3400" b="1" dirty="0" smtClean="0">
                <a:solidFill>
                  <a:srgbClr val="37302A"/>
                </a:solidFill>
              </a:rPr>
              <a:t>Talcott </a:t>
            </a:r>
            <a:r>
              <a:rPr lang="en-US" sz="3400" b="1" dirty="0">
                <a:solidFill>
                  <a:srgbClr val="37302A"/>
                </a:solidFill>
              </a:rPr>
              <a:t>Parsons reading</a:t>
            </a:r>
            <a:endParaRPr lang="en-US" sz="3400" dirty="0"/>
          </a:p>
        </p:txBody>
      </p:sp>
      <p:sp>
        <p:nvSpPr>
          <p:cNvPr id="3" name="Content Placeholder 2"/>
          <p:cNvSpPr>
            <a:spLocks noGrp="1"/>
          </p:cNvSpPr>
          <p:nvPr>
            <p:ph idx="1"/>
          </p:nvPr>
        </p:nvSpPr>
        <p:spPr>
          <a:xfrm>
            <a:off x="304800" y="1417638"/>
            <a:ext cx="7772400" cy="5135562"/>
          </a:xfrm>
        </p:spPr>
        <p:txBody>
          <a:bodyPr>
            <a:normAutofit lnSpcReduction="10000"/>
          </a:bodyPr>
          <a:lstStyle/>
          <a:p>
            <a:r>
              <a:rPr lang="en-US" sz="2400" dirty="0" smtClean="0"/>
              <a:t>The socialization process in schools is imperfect; youth are more vulnerable to associating with peers who may or may not be good influences (youth culture is also typically rebellious). </a:t>
            </a:r>
          </a:p>
          <a:p>
            <a:pPr marL="114300" indent="0">
              <a:buNone/>
            </a:pPr>
            <a:endParaRPr lang="en-US" sz="2400" dirty="0" smtClean="0"/>
          </a:p>
          <a:p>
            <a:r>
              <a:rPr lang="en-US" sz="2400" dirty="0" smtClean="0"/>
              <a:t>However, the fact that the family and the school both value achievement increases the chances that school socialization will be successful.  </a:t>
            </a:r>
          </a:p>
          <a:p>
            <a:pPr marL="114300" indent="0">
              <a:buNone/>
            </a:pPr>
            <a:endParaRPr lang="en-US" sz="2400" dirty="0" smtClean="0"/>
          </a:p>
          <a:p>
            <a:r>
              <a:rPr lang="en-US" sz="2400" dirty="0" smtClean="0"/>
              <a:t>The family and the school recognize that different achievement levels deserve different rewards as long as children have equal access to educational opportunity. </a:t>
            </a:r>
            <a:endParaRPr lang="en-US" sz="2400" dirty="0"/>
          </a:p>
        </p:txBody>
      </p:sp>
    </p:spTree>
    <p:extLst>
      <p:ext uri="{BB962C8B-B14F-4D97-AF65-F5344CB8AC3E}">
        <p14:creationId xmlns:p14="http://schemas.microsoft.com/office/powerpoint/2010/main" val="12978747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467600" cy="1020762"/>
          </a:xfrm>
        </p:spPr>
        <p:txBody>
          <a:bodyPr>
            <a:normAutofit fontScale="90000"/>
          </a:bodyPr>
          <a:lstStyle/>
          <a:p>
            <a:r>
              <a:rPr lang="en-US" sz="3600" dirty="0" smtClean="0">
                <a:solidFill>
                  <a:schemeClr val="tx1"/>
                </a:solidFill>
              </a:rPr>
              <a:t>The Role of </a:t>
            </a:r>
            <a:r>
              <a:rPr lang="en-US" dirty="0" smtClean="0">
                <a:solidFill>
                  <a:schemeClr val="tx1"/>
                </a:solidFill>
              </a:rPr>
              <a:t>Social Class - </a:t>
            </a:r>
            <a:r>
              <a:rPr lang="en-US" sz="3600" dirty="0" err="1" smtClean="0">
                <a:solidFill>
                  <a:schemeClr val="tx1"/>
                </a:solidFill>
              </a:rPr>
              <a:t>Lareau</a:t>
            </a:r>
            <a:r>
              <a:rPr lang="en-US" sz="3600" dirty="0" smtClean="0">
                <a:solidFill>
                  <a:schemeClr val="tx1"/>
                </a:solidFill>
              </a:rPr>
              <a:t> book, </a:t>
            </a:r>
            <a:r>
              <a:rPr lang="en-US" sz="3600" i="1" dirty="0" smtClean="0">
                <a:solidFill>
                  <a:schemeClr val="tx1"/>
                </a:solidFill>
              </a:rPr>
              <a:t>Unequal Childhoods</a:t>
            </a:r>
            <a:endParaRPr lang="en-US" sz="3600" i="1" dirty="0">
              <a:solidFill>
                <a:schemeClr val="tx1"/>
              </a:solidFill>
            </a:endParaRPr>
          </a:p>
        </p:txBody>
      </p:sp>
      <p:sp>
        <p:nvSpPr>
          <p:cNvPr id="3" name="Content Placeholder 2"/>
          <p:cNvSpPr>
            <a:spLocks noGrp="1"/>
          </p:cNvSpPr>
          <p:nvPr>
            <p:ph idx="1"/>
          </p:nvPr>
        </p:nvSpPr>
        <p:spPr>
          <a:xfrm>
            <a:off x="228600" y="1447800"/>
            <a:ext cx="8153400" cy="5181600"/>
          </a:xfrm>
        </p:spPr>
        <p:txBody>
          <a:bodyPr>
            <a:noAutofit/>
          </a:bodyPr>
          <a:lstStyle/>
          <a:p>
            <a:r>
              <a:rPr lang="en-US" sz="2400" dirty="0" smtClean="0">
                <a:solidFill>
                  <a:schemeClr val="tx1"/>
                </a:solidFill>
              </a:rPr>
              <a:t>Critiques theories that blame poor individuals and families while agreeing that inequality between social classes is persistent in society</a:t>
            </a:r>
          </a:p>
          <a:p>
            <a:pPr marL="114300" indent="0">
              <a:buNone/>
            </a:pPr>
            <a:endParaRPr lang="en-US" sz="2400" dirty="0" smtClean="0">
              <a:solidFill>
                <a:schemeClr val="tx1"/>
              </a:solidFill>
            </a:endParaRPr>
          </a:p>
          <a:p>
            <a:r>
              <a:rPr lang="en-US" sz="2400" dirty="0" smtClean="0">
                <a:solidFill>
                  <a:schemeClr val="tx1"/>
                </a:solidFill>
              </a:rPr>
              <a:t>Shows, in rich detail, how economic circumstances can create particular conditions in life that can lead to patterns among families: </a:t>
            </a:r>
          </a:p>
          <a:p>
            <a:endParaRPr lang="en-US" sz="2400" dirty="0">
              <a:solidFill>
                <a:schemeClr val="tx1"/>
              </a:solidFill>
            </a:endParaRPr>
          </a:p>
          <a:p>
            <a:r>
              <a:rPr lang="en-US" sz="2400" dirty="0" smtClean="0">
                <a:solidFill>
                  <a:schemeClr val="tx1"/>
                </a:solidFill>
              </a:rPr>
              <a:t>“</a:t>
            </a:r>
            <a:r>
              <a:rPr lang="en-US" sz="2400" dirty="0">
                <a:solidFill>
                  <a:schemeClr val="tx1"/>
                </a:solidFill>
              </a:rPr>
              <a:t>C</a:t>
            </a:r>
            <a:r>
              <a:rPr lang="en-US" sz="2400" dirty="0" smtClean="0">
                <a:solidFill>
                  <a:schemeClr val="tx1"/>
                </a:solidFill>
              </a:rPr>
              <a:t>oncerted cultivation” in middle/upper class families </a:t>
            </a:r>
            <a:endParaRPr lang="en-US" sz="2400" dirty="0">
              <a:solidFill>
                <a:schemeClr val="tx1"/>
              </a:solidFill>
            </a:endParaRPr>
          </a:p>
          <a:p>
            <a:endParaRPr lang="en-US" sz="2400" dirty="0" smtClean="0">
              <a:solidFill>
                <a:schemeClr val="tx1"/>
              </a:solidFill>
            </a:endParaRPr>
          </a:p>
          <a:p>
            <a:r>
              <a:rPr lang="en-US" sz="2400" dirty="0" smtClean="0">
                <a:solidFill>
                  <a:schemeClr val="tx1"/>
                </a:solidFill>
              </a:rPr>
              <a:t>“</a:t>
            </a:r>
            <a:r>
              <a:rPr lang="en-US" sz="2400" dirty="0">
                <a:solidFill>
                  <a:schemeClr val="tx1"/>
                </a:solidFill>
              </a:rPr>
              <a:t>A</a:t>
            </a:r>
            <a:r>
              <a:rPr lang="en-US" sz="2400" dirty="0" smtClean="0">
                <a:solidFill>
                  <a:schemeClr val="tx1"/>
                </a:solidFill>
              </a:rPr>
              <a:t>ccomplishment of natural growth” in working class and poor families  </a:t>
            </a:r>
          </a:p>
        </p:txBody>
      </p:sp>
    </p:spTree>
    <p:extLst>
      <p:ext uri="{BB962C8B-B14F-4D97-AF65-F5344CB8AC3E}">
        <p14:creationId xmlns:p14="http://schemas.microsoft.com/office/powerpoint/2010/main" val="42564011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467600" cy="1143000"/>
          </a:xfrm>
        </p:spPr>
        <p:txBody>
          <a:bodyPr>
            <a:normAutofit fontScale="90000"/>
          </a:bodyPr>
          <a:lstStyle/>
          <a:p>
            <a:r>
              <a:rPr lang="en-US" sz="3600" dirty="0" smtClean="0">
                <a:solidFill>
                  <a:schemeClr val="tx1"/>
                </a:solidFill>
              </a:rPr>
              <a:t>The Role of </a:t>
            </a:r>
            <a:r>
              <a:rPr lang="en-US" dirty="0" smtClean="0">
                <a:solidFill>
                  <a:schemeClr val="tx1"/>
                </a:solidFill>
              </a:rPr>
              <a:t>Social Class - </a:t>
            </a:r>
            <a:r>
              <a:rPr lang="en-US" sz="3600" dirty="0" err="1" smtClean="0">
                <a:solidFill>
                  <a:schemeClr val="tx1"/>
                </a:solidFill>
              </a:rPr>
              <a:t>Lareau</a:t>
            </a:r>
            <a:r>
              <a:rPr lang="en-US" sz="3600" dirty="0" smtClean="0">
                <a:solidFill>
                  <a:schemeClr val="tx1"/>
                </a:solidFill>
              </a:rPr>
              <a:t> book, </a:t>
            </a:r>
            <a:r>
              <a:rPr lang="en-US" sz="3600" i="1" dirty="0" smtClean="0">
                <a:solidFill>
                  <a:schemeClr val="tx1"/>
                </a:solidFill>
              </a:rPr>
              <a:t>Unequal Childhoods</a:t>
            </a:r>
            <a:endParaRPr lang="en-US" sz="3600" i="1" dirty="0">
              <a:solidFill>
                <a:schemeClr val="tx1"/>
              </a:solidFill>
            </a:endParaRPr>
          </a:p>
        </p:txBody>
      </p:sp>
      <p:sp>
        <p:nvSpPr>
          <p:cNvPr id="3" name="Content Placeholder 2"/>
          <p:cNvSpPr>
            <a:spLocks noGrp="1"/>
          </p:cNvSpPr>
          <p:nvPr>
            <p:ph idx="1"/>
          </p:nvPr>
        </p:nvSpPr>
        <p:spPr>
          <a:xfrm>
            <a:off x="228600" y="1676400"/>
            <a:ext cx="8305800" cy="5181600"/>
          </a:xfrm>
        </p:spPr>
        <p:txBody>
          <a:bodyPr>
            <a:normAutofit fontScale="92500" lnSpcReduction="10000"/>
          </a:bodyPr>
          <a:lstStyle/>
          <a:p>
            <a:r>
              <a:rPr lang="en-US" sz="2600" dirty="0" smtClean="0">
                <a:solidFill>
                  <a:schemeClr val="tx1"/>
                </a:solidFill>
              </a:rPr>
              <a:t>“</a:t>
            </a:r>
            <a:r>
              <a:rPr lang="en-US" sz="2600" dirty="0">
                <a:solidFill>
                  <a:schemeClr val="tx1"/>
                </a:solidFill>
              </a:rPr>
              <a:t>C</a:t>
            </a:r>
            <a:r>
              <a:rPr lang="en-US" sz="2600" dirty="0" smtClean="0">
                <a:solidFill>
                  <a:schemeClr val="tx1"/>
                </a:solidFill>
              </a:rPr>
              <a:t>oncerted cultivation” – explicit, deliberate and active individual development of a child’s talents, opinions, interests, and skills </a:t>
            </a:r>
          </a:p>
          <a:p>
            <a:endParaRPr lang="en-US" sz="1500" dirty="0">
              <a:solidFill>
                <a:schemeClr val="tx1"/>
              </a:solidFill>
            </a:endParaRPr>
          </a:p>
          <a:p>
            <a:r>
              <a:rPr lang="en-US" sz="2600" dirty="0" smtClean="0">
                <a:solidFill>
                  <a:schemeClr val="tx1"/>
                </a:solidFill>
              </a:rPr>
              <a:t>“Accomplishment of natural growth” – distant development, letting the child grow and experience on his/her own</a:t>
            </a:r>
          </a:p>
          <a:p>
            <a:endParaRPr lang="en-US" sz="1500" dirty="0" smtClean="0">
              <a:solidFill>
                <a:schemeClr val="tx1"/>
              </a:solidFill>
            </a:endParaRPr>
          </a:p>
          <a:p>
            <a:r>
              <a:rPr lang="en-US" sz="2600" dirty="0" smtClean="0">
                <a:solidFill>
                  <a:schemeClr val="tx1"/>
                </a:solidFill>
              </a:rPr>
              <a:t>“Dominant set of cultural repertoires” (pg. 4) </a:t>
            </a:r>
          </a:p>
          <a:p>
            <a:endParaRPr lang="en-US" sz="2600" dirty="0">
              <a:solidFill>
                <a:schemeClr val="tx1"/>
              </a:solidFill>
            </a:endParaRPr>
          </a:p>
          <a:p>
            <a:r>
              <a:rPr lang="en-US" sz="2600" dirty="0" smtClean="0">
                <a:solidFill>
                  <a:schemeClr val="tx1"/>
                </a:solidFill>
              </a:rPr>
              <a:t>“Transmission of differential advantage” (pg. 5)</a:t>
            </a:r>
          </a:p>
          <a:p>
            <a:endParaRPr lang="en-US" sz="1500" dirty="0" smtClean="0"/>
          </a:p>
          <a:p>
            <a:pPr marL="114300" indent="0">
              <a:buNone/>
            </a:pPr>
            <a:r>
              <a:rPr lang="en-US" sz="2400" dirty="0" smtClean="0"/>
              <a:t> </a:t>
            </a:r>
          </a:p>
        </p:txBody>
      </p:sp>
    </p:spTree>
    <p:extLst>
      <p:ext uri="{BB962C8B-B14F-4D97-AF65-F5344CB8AC3E}">
        <p14:creationId xmlns:p14="http://schemas.microsoft.com/office/powerpoint/2010/main" val="20569024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467600" cy="1143000"/>
          </a:xfrm>
        </p:spPr>
        <p:txBody>
          <a:bodyPr>
            <a:normAutofit fontScale="90000"/>
          </a:bodyPr>
          <a:lstStyle/>
          <a:p>
            <a:r>
              <a:rPr lang="en-US" sz="3600" dirty="0" smtClean="0">
                <a:solidFill>
                  <a:schemeClr val="tx1"/>
                </a:solidFill>
              </a:rPr>
              <a:t>The Role of </a:t>
            </a:r>
            <a:r>
              <a:rPr lang="en-US" dirty="0" smtClean="0">
                <a:solidFill>
                  <a:schemeClr val="tx1"/>
                </a:solidFill>
              </a:rPr>
              <a:t>Social Class - </a:t>
            </a:r>
            <a:r>
              <a:rPr lang="en-US" sz="3600" dirty="0" err="1" smtClean="0">
                <a:solidFill>
                  <a:schemeClr val="tx1"/>
                </a:solidFill>
              </a:rPr>
              <a:t>Lareau</a:t>
            </a:r>
            <a:r>
              <a:rPr lang="en-US" sz="3600" dirty="0" smtClean="0">
                <a:solidFill>
                  <a:schemeClr val="tx1"/>
                </a:solidFill>
              </a:rPr>
              <a:t> book, </a:t>
            </a:r>
            <a:r>
              <a:rPr lang="en-US" sz="3600" i="1" dirty="0" smtClean="0">
                <a:solidFill>
                  <a:schemeClr val="tx1"/>
                </a:solidFill>
              </a:rPr>
              <a:t>Unequal Childhoods</a:t>
            </a:r>
            <a:endParaRPr lang="en-US" sz="3600" i="1" dirty="0">
              <a:solidFill>
                <a:schemeClr val="tx1"/>
              </a:solidFill>
            </a:endParaRPr>
          </a:p>
        </p:txBody>
      </p:sp>
      <p:sp>
        <p:nvSpPr>
          <p:cNvPr id="3" name="Content Placeholder 2"/>
          <p:cNvSpPr>
            <a:spLocks noGrp="1"/>
          </p:cNvSpPr>
          <p:nvPr>
            <p:ph idx="1"/>
          </p:nvPr>
        </p:nvSpPr>
        <p:spPr>
          <a:xfrm>
            <a:off x="228600" y="1676400"/>
            <a:ext cx="8077200" cy="5181600"/>
          </a:xfrm>
        </p:spPr>
        <p:txBody>
          <a:bodyPr>
            <a:normAutofit/>
          </a:bodyPr>
          <a:lstStyle/>
          <a:p>
            <a:endParaRPr lang="en-US" sz="1500" dirty="0" smtClean="0"/>
          </a:p>
          <a:p>
            <a:r>
              <a:rPr lang="en-US" sz="2800" dirty="0" smtClean="0">
                <a:solidFill>
                  <a:schemeClr val="tx1"/>
                </a:solidFill>
              </a:rPr>
              <a:t>Concerted cultivation leads to a sense of entitlement, and</a:t>
            </a:r>
          </a:p>
          <a:p>
            <a:endParaRPr lang="en-US" sz="2800" dirty="0" smtClean="0">
              <a:solidFill>
                <a:schemeClr val="tx1"/>
              </a:solidFill>
            </a:endParaRPr>
          </a:p>
          <a:p>
            <a:endParaRPr lang="en-US" sz="2800" dirty="0">
              <a:solidFill>
                <a:schemeClr val="tx1"/>
              </a:solidFill>
            </a:endParaRPr>
          </a:p>
          <a:p>
            <a:r>
              <a:rPr lang="en-US" sz="2800" dirty="0">
                <a:solidFill>
                  <a:schemeClr val="tx1"/>
                </a:solidFill>
              </a:rPr>
              <a:t>A</a:t>
            </a:r>
            <a:r>
              <a:rPr lang="en-US" sz="2800" dirty="0" smtClean="0">
                <a:solidFill>
                  <a:schemeClr val="tx1"/>
                </a:solidFill>
              </a:rPr>
              <a:t>ccomplishment of natural growth can lead to a sense of constraint</a:t>
            </a:r>
          </a:p>
          <a:p>
            <a:pPr marL="114300" indent="0">
              <a:buNone/>
            </a:pPr>
            <a:r>
              <a:rPr lang="en-US" sz="2400" dirty="0" smtClean="0"/>
              <a:t> </a:t>
            </a:r>
          </a:p>
        </p:txBody>
      </p:sp>
    </p:spTree>
    <p:extLst>
      <p:ext uri="{BB962C8B-B14F-4D97-AF65-F5344CB8AC3E}">
        <p14:creationId xmlns:p14="http://schemas.microsoft.com/office/powerpoint/2010/main" val="28574532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20762"/>
          </a:xfrm>
        </p:spPr>
        <p:txBody>
          <a:bodyPr>
            <a:normAutofit/>
          </a:bodyPr>
          <a:lstStyle/>
          <a:p>
            <a:r>
              <a:rPr lang="en-US" sz="3800" dirty="0" smtClean="0">
                <a:solidFill>
                  <a:schemeClr val="tx1"/>
                </a:solidFill>
              </a:rPr>
              <a:t>Garrett </a:t>
            </a:r>
            <a:r>
              <a:rPr lang="en-US" sz="3800" dirty="0" err="1" smtClean="0">
                <a:solidFill>
                  <a:schemeClr val="tx1"/>
                </a:solidFill>
              </a:rPr>
              <a:t>Tallinger</a:t>
            </a:r>
            <a:r>
              <a:rPr lang="en-US" sz="3800" dirty="0" smtClean="0">
                <a:solidFill>
                  <a:schemeClr val="tx1"/>
                </a:solidFill>
              </a:rPr>
              <a:t> – middle class</a:t>
            </a:r>
            <a:endParaRPr lang="en-US" sz="3800" dirty="0">
              <a:solidFill>
                <a:schemeClr val="tx1"/>
              </a:solidFill>
            </a:endParaRPr>
          </a:p>
        </p:txBody>
      </p:sp>
      <p:sp>
        <p:nvSpPr>
          <p:cNvPr id="3" name="Content Placeholder 2"/>
          <p:cNvSpPr>
            <a:spLocks noGrp="1"/>
          </p:cNvSpPr>
          <p:nvPr>
            <p:ph idx="1"/>
          </p:nvPr>
        </p:nvSpPr>
        <p:spPr>
          <a:xfrm>
            <a:off x="304800" y="1066800"/>
            <a:ext cx="7924800" cy="5638800"/>
          </a:xfrm>
        </p:spPr>
        <p:txBody>
          <a:bodyPr>
            <a:normAutofit lnSpcReduction="10000"/>
          </a:bodyPr>
          <a:lstStyle/>
          <a:p>
            <a:r>
              <a:rPr lang="en-US" sz="2100" dirty="0" smtClean="0">
                <a:solidFill>
                  <a:schemeClr val="tx1"/>
                </a:solidFill>
              </a:rPr>
              <a:t>Family of five – 2 parents, 3 sons</a:t>
            </a:r>
          </a:p>
          <a:p>
            <a:r>
              <a:rPr lang="en-US" sz="2100" dirty="0" smtClean="0">
                <a:solidFill>
                  <a:schemeClr val="tx1"/>
                </a:solidFill>
              </a:rPr>
              <a:t>Parents are professional consultants with flexible work schedules</a:t>
            </a:r>
          </a:p>
          <a:p>
            <a:r>
              <a:rPr lang="en-US" sz="2100" dirty="0" smtClean="0">
                <a:solidFill>
                  <a:schemeClr val="tx1"/>
                </a:solidFill>
              </a:rPr>
              <a:t>Busy family schedule</a:t>
            </a:r>
          </a:p>
          <a:p>
            <a:r>
              <a:rPr lang="en-US" sz="2100" dirty="0" smtClean="0">
                <a:solidFill>
                  <a:schemeClr val="tx1"/>
                </a:solidFill>
              </a:rPr>
              <a:t>After-school and weekends are organized primarily around Garrett’s activities – soccer, baseball, basketball, swim team, piano, saxophone </a:t>
            </a:r>
          </a:p>
          <a:p>
            <a:r>
              <a:rPr lang="en-US" sz="2100" dirty="0" smtClean="0">
                <a:solidFill>
                  <a:schemeClr val="tx1"/>
                </a:solidFill>
              </a:rPr>
              <a:t>The children’s activities are expensive; the parents worry about money but keep their concerns from the kids</a:t>
            </a:r>
          </a:p>
          <a:p>
            <a:pPr marL="114300" indent="0">
              <a:buNone/>
            </a:pPr>
            <a:endParaRPr lang="en-US" dirty="0" smtClean="0">
              <a:solidFill>
                <a:schemeClr val="tx1"/>
              </a:solidFill>
            </a:endParaRPr>
          </a:p>
          <a:p>
            <a:pPr marL="4763" indent="0">
              <a:buNone/>
            </a:pPr>
            <a:r>
              <a:rPr lang="en-US" sz="2400" b="1" dirty="0">
                <a:solidFill>
                  <a:schemeClr val="tx1"/>
                </a:solidFill>
              </a:rPr>
              <a:t>What do you remember</a:t>
            </a:r>
            <a:r>
              <a:rPr lang="en-US" sz="2400" b="1" dirty="0" smtClean="0">
                <a:solidFill>
                  <a:schemeClr val="tx1"/>
                </a:solidFill>
              </a:rPr>
              <a:t>….? </a:t>
            </a:r>
            <a:endParaRPr lang="en-US" sz="2400" b="1" dirty="0">
              <a:solidFill>
                <a:schemeClr val="tx1"/>
              </a:solidFill>
            </a:endParaRPr>
          </a:p>
          <a:p>
            <a:r>
              <a:rPr lang="en-US" sz="2400" b="1" dirty="0">
                <a:solidFill>
                  <a:schemeClr val="tx1"/>
                </a:solidFill>
              </a:rPr>
              <a:t>about Garrett’s relationships with his family (parents, his brothers, extended family)?</a:t>
            </a:r>
          </a:p>
          <a:p>
            <a:r>
              <a:rPr lang="en-US" sz="2400" b="1" dirty="0">
                <a:solidFill>
                  <a:schemeClr val="tx1"/>
                </a:solidFill>
              </a:rPr>
              <a:t> about the life lessons </a:t>
            </a:r>
            <a:r>
              <a:rPr lang="en-US" sz="2400" b="1" dirty="0" smtClean="0">
                <a:solidFill>
                  <a:schemeClr val="tx1"/>
                </a:solidFill>
              </a:rPr>
              <a:t>and </a:t>
            </a:r>
            <a:r>
              <a:rPr lang="en-US" sz="2400" b="1" dirty="0">
                <a:solidFill>
                  <a:schemeClr val="tx1"/>
                </a:solidFill>
              </a:rPr>
              <a:t>other benefits Garrett gained from participating in so many activities?</a:t>
            </a:r>
          </a:p>
          <a:p>
            <a:endParaRPr lang="en-US" dirty="0"/>
          </a:p>
        </p:txBody>
      </p:sp>
    </p:spTree>
    <p:extLst>
      <p:ext uri="{BB962C8B-B14F-4D97-AF65-F5344CB8AC3E}">
        <p14:creationId xmlns:p14="http://schemas.microsoft.com/office/powerpoint/2010/main" val="82698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1020762"/>
          </a:xfrm>
        </p:spPr>
        <p:txBody>
          <a:bodyPr>
            <a:normAutofit/>
          </a:bodyPr>
          <a:lstStyle/>
          <a:p>
            <a:r>
              <a:rPr lang="en-US" sz="3800" dirty="0" err="1" smtClean="0">
                <a:solidFill>
                  <a:schemeClr val="tx1"/>
                </a:solidFill>
              </a:rPr>
              <a:t>Tyrec</a:t>
            </a:r>
            <a:r>
              <a:rPr lang="en-US" sz="3800" dirty="0" smtClean="0">
                <a:solidFill>
                  <a:schemeClr val="tx1"/>
                </a:solidFill>
              </a:rPr>
              <a:t> Taylor – working class</a:t>
            </a:r>
            <a:endParaRPr lang="en-US" sz="3800" dirty="0">
              <a:solidFill>
                <a:schemeClr val="tx1"/>
              </a:solidFill>
            </a:endParaRPr>
          </a:p>
        </p:txBody>
      </p:sp>
      <p:sp>
        <p:nvSpPr>
          <p:cNvPr id="3" name="Content Placeholder 2"/>
          <p:cNvSpPr>
            <a:spLocks noGrp="1"/>
          </p:cNvSpPr>
          <p:nvPr>
            <p:ph idx="1"/>
          </p:nvPr>
        </p:nvSpPr>
        <p:spPr>
          <a:xfrm>
            <a:off x="304800" y="1143000"/>
            <a:ext cx="7924800" cy="5486400"/>
          </a:xfrm>
        </p:spPr>
        <p:txBody>
          <a:bodyPr>
            <a:normAutofit lnSpcReduction="10000"/>
          </a:bodyPr>
          <a:lstStyle/>
          <a:p>
            <a:r>
              <a:rPr lang="en-US" sz="2100" dirty="0" smtClean="0">
                <a:solidFill>
                  <a:schemeClr val="tx1"/>
                </a:solidFill>
              </a:rPr>
              <a:t>Family of four – mom, 1 daughter, 2 sons</a:t>
            </a:r>
          </a:p>
          <a:p>
            <a:r>
              <a:rPr lang="en-US" sz="2100" dirty="0" smtClean="0">
                <a:solidFill>
                  <a:schemeClr val="tx1"/>
                </a:solidFill>
              </a:rPr>
              <a:t>Mom works a lot as a secretary</a:t>
            </a:r>
          </a:p>
          <a:p>
            <a:r>
              <a:rPr lang="en-US" sz="2100" dirty="0" err="1" smtClean="0">
                <a:solidFill>
                  <a:schemeClr val="tx1"/>
                </a:solidFill>
              </a:rPr>
              <a:t>Tyrec</a:t>
            </a:r>
            <a:r>
              <a:rPr lang="en-US" sz="2100" dirty="0" smtClean="0">
                <a:solidFill>
                  <a:schemeClr val="tx1"/>
                </a:solidFill>
              </a:rPr>
              <a:t> and his siblings have no after school activities except for Sunday school occasionally</a:t>
            </a:r>
          </a:p>
          <a:p>
            <a:r>
              <a:rPr lang="en-US" sz="2100" dirty="0" smtClean="0">
                <a:solidFill>
                  <a:schemeClr val="tx1"/>
                </a:solidFill>
              </a:rPr>
              <a:t>Money is tight and the kids are fully aware of it</a:t>
            </a:r>
          </a:p>
          <a:p>
            <a:r>
              <a:rPr lang="en-US" sz="2100" dirty="0" smtClean="0">
                <a:solidFill>
                  <a:schemeClr val="tx1"/>
                </a:solidFill>
              </a:rPr>
              <a:t>While mom’s at work, </a:t>
            </a:r>
            <a:r>
              <a:rPr lang="en-US" sz="2100" dirty="0" err="1" smtClean="0">
                <a:solidFill>
                  <a:schemeClr val="tx1"/>
                </a:solidFill>
              </a:rPr>
              <a:t>Tyrec</a:t>
            </a:r>
            <a:r>
              <a:rPr lang="en-US" sz="2100" dirty="0" smtClean="0">
                <a:solidFill>
                  <a:schemeClr val="tx1"/>
                </a:solidFill>
              </a:rPr>
              <a:t> controls his time and has the freedom to do what he wants</a:t>
            </a:r>
          </a:p>
          <a:p>
            <a:endParaRPr lang="en-US" sz="2300" dirty="0">
              <a:solidFill>
                <a:schemeClr val="tx1"/>
              </a:solidFill>
            </a:endParaRPr>
          </a:p>
          <a:p>
            <a:pPr marL="4763" indent="0">
              <a:buNone/>
            </a:pPr>
            <a:r>
              <a:rPr lang="en-US" sz="2400" b="1" dirty="0">
                <a:solidFill>
                  <a:schemeClr val="tx1"/>
                </a:solidFill>
              </a:rPr>
              <a:t>What do you remember</a:t>
            </a:r>
            <a:r>
              <a:rPr lang="en-US" sz="2400" b="1" dirty="0" smtClean="0">
                <a:solidFill>
                  <a:schemeClr val="tx1"/>
                </a:solidFill>
              </a:rPr>
              <a:t>….? </a:t>
            </a:r>
            <a:endParaRPr lang="en-US" sz="2400" b="1" dirty="0">
              <a:solidFill>
                <a:schemeClr val="tx1"/>
              </a:solidFill>
            </a:endParaRPr>
          </a:p>
          <a:p>
            <a:r>
              <a:rPr lang="en-US" sz="2400" b="1" dirty="0">
                <a:solidFill>
                  <a:schemeClr val="tx1"/>
                </a:solidFill>
              </a:rPr>
              <a:t>about </a:t>
            </a:r>
            <a:r>
              <a:rPr lang="en-US" sz="2400" b="1" dirty="0" err="1" smtClean="0">
                <a:solidFill>
                  <a:schemeClr val="tx1"/>
                </a:solidFill>
              </a:rPr>
              <a:t>Tyrec’s</a:t>
            </a:r>
            <a:r>
              <a:rPr lang="en-US" sz="2400" b="1" dirty="0" smtClean="0">
                <a:solidFill>
                  <a:schemeClr val="tx1"/>
                </a:solidFill>
              </a:rPr>
              <a:t> </a:t>
            </a:r>
            <a:r>
              <a:rPr lang="en-US" sz="2400" b="1" dirty="0">
                <a:solidFill>
                  <a:schemeClr val="tx1"/>
                </a:solidFill>
              </a:rPr>
              <a:t>relationships with his </a:t>
            </a:r>
            <a:r>
              <a:rPr lang="en-US" sz="2400" b="1" dirty="0" smtClean="0">
                <a:solidFill>
                  <a:schemeClr val="tx1"/>
                </a:solidFill>
              </a:rPr>
              <a:t>family?</a:t>
            </a:r>
            <a:endParaRPr lang="en-US" sz="2400" b="1" dirty="0">
              <a:solidFill>
                <a:schemeClr val="tx1"/>
              </a:solidFill>
            </a:endParaRPr>
          </a:p>
          <a:p>
            <a:r>
              <a:rPr lang="en-US" sz="2400" b="1" dirty="0">
                <a:solidFill>
                  <a:schemeClr val="tx1"/>
                </a:solidFill>
              </a:rPr>
              <a:t> about the life lessons </a:t>
            </a:r>
            <a:r>
              <a:rPr lang="en-US" sz="2400" b="1" dirty="0" smtClean="0">
                <a:solidFill>
                  <a:schemeClr val="tx1"/>
                </a:solidFill>
              </a:rPr>
              <a:t>and </a:t>
            </a:r>
            <a:r>
              <a:rPr lang="en-US" sz="2400" b="1" dirty="0">
                <a:solidFill>
                  <a:schemeClr val="tx1"/>
                </a:solidFill>
              </a:rPr>
              <a:t>other benefits </a:t>
            </a:r>
            <a:r>
              <a:rPr lang="en-US" sz="2400" b="1" dirty="0" err="1" smtClean="0">
                <a:solidFill>
                  <a:schemeClr val="tx1"/>
                </a:solidFill>
              </a:rPr>
              <a:t>Tyrec</a:t>
            </a:r>
            <a:r>
              <a:rPr lang="en-US" sz="2400" b="1" dirty="0">
                <a:solidFill>
                  <a:schemeClr val="tx1"/>
                </a:solidFill>
              </a:rPr>
              <a:t> </a:t>
            </a:r>
            <a:r>
              <a:rPr lang="en-US" sz="2400" b="1" dirty="0" smtClean="0">
                <a:solidFill>
                  <a:schemeClr val="tx1"/>
                </a:solidFill>
              </a:rPr>
              <a:t>gained </a:t>
            </a:r>
            <a:r>
              <a:rPr lang="en-US" sz="2400" b="1" dirty="0">
                <a:solidFill>
                  <a:schemeClr val="tx1"/>
                </a:solidFill>
              </a:rPr>
              <a:t>from </a:t>
            </a:r>
            <a:r>
              <a:rPr lang="en-US" sz="2400" b="1" dirty="0" smtClean="0">
                <a:solidFill>
                  <a:schemeClr val="tx1"/>
                </a:solidFill>
              </a:rPr>
              <a:t>having the freedom to control his own time?</a:t>
            </a:r>
            <a:endParaRPr lang="en-US" sz="2400" b="1" dirty="0">
              <a:solidFill>
                <a:schemeClr val="tx1"/>
              </a:solidFill>
            </a:endParaRPr>
          </a:p>
          <a:p>
            <a:pPr marL="114300" indent="0">
              <a:buNone/>
            </a:pPr>
            <a:endParaRPr lang="en-US" dirty="0"/>
          </a:p>
        </p:txBody>
      </p:sp>
    </p:spTree>
    <p:extLst>
      <p:ext uri="{BB962C8B-B14F-4D97-AF65-F5344CB8AC3E}">
        <p14:creationId xmlns:p14="http://schemas.microsoft.com/office/powerpoint/2010/main" val="79336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447800"/>
            <a:ext cx="7924800" cy="2819400"/>
          </a:xfrm>
        </p:spPr>
        <p:txBody>
          <a:bodyPr>
            <a:noAutofit/>
          </a:bodyPr>
          <a:lstStyle/>
          <a:p>
            <a:pPr algn="ctr"/>
            <a:r>
              <a:rPr lang="en-US" sz="4000" dirty="0" smtClean="0">
                <a:solidFill>
                  <a:schemeClr val="tx1"/>
                </a:solidFill>
              </a:rPr>
              <a:t>2010 Documentary </a:t>
            </a:r>
            <a:br>
              <a:rPr lang="en-US" sz="4000" dirty="0" smtClean="0">
                <a:solidFill>
                  <a:schemeClr val="tx1"/>
                </a:solidFill>
              </a:rPr>
            </a:br>
            <a:r>
              <a:rPr lang="en-US" sz="4000" i="1" dirty="0" smtClean="0">
                <a:solidFill>
                  <a:schemeClr val="tx1"/>
                </a:solidFill>
              </a:rPr>
              <a:t>Race </a:t>
            </a:r>
            <a:r>
              <a:rPr lang="en-US" sz="4000" i="1" dirty="0">
                <a:solidFill>
                  <a:schemeClr val="tx1"/>
                </a:solidFill>
              </a:rPr>
              <a:t>to Nowhere: The Dark Side of America's Achievement Culture </a:t>
            </a:r>
          </a:p>
        </p:txBody>
      </p:sp>
    </p:spTree>
    <p:extLst>
      <p:ext uri="{BB962C8B-B14F-4D97-AF65-F5344CB8AC3E}">
        <p14:creationId xmlns:p14="http://schemas.microsoft.com/office/powerpoint/2010/main" val="77973877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968</TotalTime>
  <Words>1653</Words>
  <Application>Microsoft Office PowerPoint</Application>
  <PresentationFormat>On-screen Show (4:3)</PresentationFormat>
  <Paragraphs>187</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Trebuchet MS</vt:lpstr>
      <vt:lpstr>Wingdings 3</vt:lpstr>
      <vt:lpstr>Facet</vt:lpstr>
      <vt:lpstr>EDS/SOC 126</vt:lpstr>
      <vt:lpstr> Structure or Agency?</vt:lpstr>
      <vt:lpstr>Functionalist Theory on the Role of Education in Society: Ralph Turner reading</vt:lpstr>
      <vt:lpstr>Functionalist Theory on the Role of Education in Society: Ralph Turner reading</vt:lpstr>
      <vt:lpstr>Functionalist Theory on the Role of Education in Society: Ralph Turner reading</vt:lpstr>
      <vt:lpstr>Ralph Turner reading</vt:lpstr>
      <vt:lpstr>Ralph Turner reading</vt:lpstr>
      <vt:lpstr>Ralph Turner reading</vt:lpstr>
      <vt:lpstr>Ralph Turner reading</vt:lpstr>
      <vt:lpstr>Summary of Ralph Turner:  Contest Mobility in the United States</vt:lpstr>
      <vt:lpstr>Functionalist Theory on the Role of Education in Society: Talcott Parsons reading</vt:lpstr>
      <vt:lpstr>Functionalist Theory on the Role of Education in Society: Talcott Parsons reading</vt:lpstr>
      <vt:lpstr>Talcott Parsons reading</vt:lpstr>
      <vt:lpstr>Functionalist Theory on the Role of Education in Society: Talcott Parsons reading</vt:lpstr>
      <vt:lpstr>Talcott Parsons reading</vt:lpstr>
      <vt:lpstr>Talcott Parsons reading</vt:lpstr>
      <vt:lpstr>The Role of Social Class - Lareau book, Unequal Childhoods</vt:lpstr>
      <vt:lpstr>The Role of Social Class - Lareau book, Unequal Childhoods</vt:lpstr>
      <vt:lpstr>The Role of Social Class - Lareau book, Unequal Childhoods</vt:lpstr>
      <vt:lpstr>Garrett Tallinger – middle class</vt:lpstr>
      <vt:lpstr>Tyrec Taylor – working class</vt:lpstr>
      <vt:lpstr>2010 Documentary  Race to Nowhere: The Dark Side of America's Achievement Culture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Makeba</dc:creator>
  <cp:lastModifiedBy>HP</cp:lastModifiedBy>
  <cp:revision>87</cp:revision>
  <cp:lastPrinted>2018-02-01T16:11:16Z</cp:lastPrinted>
  <dcterms:created xsi:type="dcterms:W3CDTF">2015-01-12T03:20:40Z</dcterms:created>
  <dcterms:modified xsi:type="dcterms:W3CDTF">2019-01-23T15:03:22Z</dcterms:modified>
</cp:coreProperties>
</file>